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78" r:id="rId3"/>
    <p:sldId id="279" r:id="rId4"/>
    <p:sldId id="257" r:id="rId5"/>
    <p:sldId id="277" r:id="rId6"/>
    <p:sldId id="282" r:id="rId7"/>
    <p:sldId id="258" r:id="rId8"/>
    <p:sldId id="269" r:id="rId9"/>
    <p:sldId id="270" r:id="rId10"/>
    <p:sldId id="271" r:id="rId11"/>
    <p:sldId id="272" r:id="rId12"/>
    <p:sldId id="259" r:id="rId13"/>
    <p:sldId id="260" r:id="rId14"/>
    <p:sldId id="261" r:id="rId15"/>
    <p:sldId id="262" r:id="rId16"/>
    <p:sldId id="280" r:id="rId17"/>
    <p:sldId id="273" r:id="rId18"/>
    <p:sldId id="274" r:id="rId19"/>
    <p:sldId id="275" r:id="rId20"/>
    <p:sldId id="281" r:id="rId21"/>
    <p:sldId id="276" r:id="rId22"/>
    <p:sldId id="263" r:id="rId23"/>
    <p:sldId id="264" r:id="rId24"/>
    <p:sldId id="265" r:id="rId25"/>
    <p:sldId id="266" r:id="rId26"/>
    <p:sldId id="268" r:id="rId27"/>
    <p:sldId id="267" r:id="rId2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C1A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784011" y="1189203"/>
            <a:ext cx="408305" cy="819150"/>
          </a:xfrm>
          <a:custGeom>
            <a:avLst/>
            <a:gdLst/>
            <a:ahLst/>
            <a:cxnLst/>
            <a:rect l="l" t="t" r="r" b="b"/>
            <a:pathLst>
              <a:path w="408304" h="819150">
                <a:moveTo>
                  <a:pt x="407988" y="819149"/>
                </a:moveTo>
                <a:lnTo>
                  <a:pt x="356960" y="815974"/>
                </a:lnTo>
                <a:lnTo>
                  <a:pt x="307748" y="806676"/>
                </a:lnTo>
                <a:lnTo>
                  <a:pt x="260803" y="791482"/>
                </a:lnTo>
                <a:lnTo>
                  <a:pt x="216127" y="771298"/>
                </a:lnTo>
                <a:lnTo>
                  <a:pt x="174852" y="745898"/>
                </a:lnTo>
                <a:lnTo>
                  <a:pt x="136978" y="715735"/>
                </a:lnTo>
                <a:lnTo>
                  <a:pt x="102960" y="681491"/>
                </a:lnTo>
                <a:lnTo>
                  <a:pt x="73251" y="643617"/>
                </a:lnTo>
                <a:lnTo>
                  <a:pt x="47851" y="602116"/>
                </a:lnTo>
                <a:lnTo>
                  <a:pt x="27441" y="557666"/>
                </a:lnTo>
                <a:lnTo>
                  <a:pt x="12473" y="510494"/>
                </a:lnTo>
                <a:lnTo>
                  <a:pt x="3174" y="461055"/>
                </a:lnTo>
                <a:lnTo>
                  <a:pt x="0" y="409574"/>
                </a:lnTo>
                <a:lnTo>
                  <a:pt x="906" y="383721"/>
                </a:lnTo>
                <a:lnTo>
                  <a:pt x="7256" y="333148"/>
                </a:lnTo>
                <a:lnTo>
                  <a:pt x="19276" y="284842"/>
                </a:lnTo>
                <a:lnTo>
                  <a:pt x="36966" y="239032"/>
                </a:lnTo>
                <a:lnTo>
                  <a:pt x="60098" y="195942"/>
                </a:lnTo>
                <a:lnTo>
                  <a:pt x="87539" y="156255"/>
                </a:lnTo>
                <a:lnTo>
                  <a:pt x="119516" y="119969"/>
                </a:lnTo>
                <a:lnTo>
                  <a:pt x="155574" y="87992"/>
                </a:lnTo>
                <a:lnTo>
                  <a:pt x="195035" y="60324"/>
                </a:lnTo>
                <a:lnTo>
                  <a:pt x="238124" y="37192"/>
                </a:lnTo>
                <a:lnTo>
                  <a:pt x="283708" y="19276"/>
                </a:lnTo>
                <a:lnTo>
                  <a:pt x="332014" y="7257"/>
                </a:lnTo>
                <a:lnTo>
                  <a:pt x="382360" y="1133"/>
                </a:lnTo>
                <a:lnTo>
                  <a:pt x="407988" y="0"/>
                </a:lnTo>
                <a:lnTo>
                  <a:pt x="407988" y="81914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3854" y="1257300"/>
            <a:ext cx="0" cy="5600700"/>
          </a:xfrm>
          <a:custGeom>
            <a:avLst/>
            <a:gdLst/>
            <a:ahLst/>
            <a:cxnLst/>
            <a:rect l="l" t="t" r="r" b="b"/>
            <a:pathLst>
              <a:path h="5600700">
                <a:moveTo>
                  <a:pt x="0" y="0"/>
                </a:moveTo>
                <a:lnTo>
                  <a:pt x="0" y="5600699"/>
                </a:lnTo>
              </a:path>
            </a:pathLst>
          </a:custGeom>
          <a:ln w="25399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03087" y="1804300"/>
            <a:ext cx="6185824" cy="50536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90524" y="991530"/>
            <a:ext cx="139954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FF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F1C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F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FFF1C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F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784010" y="1189203"/>
            <a:ext cx="408305" cy="819150"/>
          </a:xfrm>
          <a:custGeom>
            <a:avLst/>
            <a:gdLst/>
            <a:ahLst/>
            <a:cxnLst/>
            <a:rect l="l" t="t" r="r" b="b"/>
            <a:pathLst>
              <a:path w="408304" h="819150">
                <a:moveTo>
                  <a:pt x="407988" y="819149"/>
                </a:moveTo>
                <a:lnTo>
                  <a:pt x="356960" y="815974"/>
                </a:lnTo>
                <a:lnTo>
                  <a:pt x="307748" y="806676"/>
                </a:lnTo>
                <a:lnTo>
                  <a:pt x="260803" y="791482"/>
                </a:lnTo>
                <a:lnTo>
                  <a:pt x="216127" y="771298"/>
                </a:lnTo>
                <a:lnTo>
                  <a:pt x="174852" y="745898"/>
                </a:lnTo>
                <a:lnTo>
                  <a:pt x="136978" y="715735"/>
                </a:lnTo>
                <a:lnTo>
                  <a:pt x="102960" y="681491"/>
                </a:lnTo>
                <a:lnTo>
                  <a:pt x="73251" y="643617"/>
                </a:lnTo>
                <a:lnTo>
                  <a:pt x="47851" y="602116"/>
                </a:lnTo>
                <a:lnTo>
                  <a:pt x="27441" y="557666"/>
                </a:lnTo>
                <a:lnTo>
                  <a:pt x="12473" y="510494"/>
                </a:lnTo>
                <a:lnTo>
                  <a:pt x="3174" y="461055"/>
                </a:lnTo>
                <a:lnTo>
                  <a:pt x="0" y="409574"/>
                </a:lnTo>
                <a:lnTo>
                  <a:pt x="906" y="383721"/>
                </a:lnTo>
                <a:lnTo>
                  <a:pt x="7256" y="333148"/>
                </a:lnTo>
                <a:lnTo>
                  <a:pt x="19276" y="284842"/>
                </a:lnTo>
                <a:lnTo>
                  <a:pt x="36966" y="239032"/>
                </a:lnTo>
                <a:lnTo>
                  <a:pt x="60098" y="195942"/>
                </a:lnTo>
                <a:lnTo>
                  <a:pt x="87539" y="156255"/>
                </a:lnTo>
                <a:lnTo>
                  <a:pt x="119516" y="119969"/>
                </a:lnTo>
                <a:lnTo>
                  <a:pt x="155574" y="87992"/>
                </a:lnTo>
                <a:lnTo>
                  <a:pt x="195035" y="60324"/>
                </a:lnTo>
                <a:lnTo>
                  <a:pt x="238124" y="37192"/>
                </a:lnTo>
                <a:lnTo>
                  <a:pt x="283708" y="19276"/>
                </a:lnTo>
                <a:lnTo>
                  <a:pt x="332014" y="7257"/>
                </a:lnTo>
                <a:lnTo>
                  <a:pt x="382360" y="1133"/>
                </a:lnTo>
                <a:lnTo>
                  <a:pt x="407988" y="0"/>
                </a:lnTo>
                <a:lnTo>
                  <a:pt x="407988" y="81914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3854" y="1257300"/>
            <a:ext cx="0" cy="5600700"/>
          </a:xfrm>
          <a:custGeom>
            <a:avLst/>
            <a:gdLst/>
            <a:ahLst/>
            <a:cxnLst/>
            <a:rect l="l" t="t" r="r" b="b"/>
            <a:pathLst>
              <a:path h="5600700">
                <a:moveTo>
                  <a:pt x="0" y="0"/>
                </a:moveTo>
                <a:lnTo>
                  <a:pt x="0" y="5600699"/>
                </a:lnTo>
              </a:path>
            </a:pathLst>
          </a:custGeom>
          <a:ln w="25399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289545" cy="6857999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250312" y="5324637"/>
            <a:ext cx="1360805" cy="1360805"/>
          </a:xfrm>
          <a:custGeom>
            <a:avLst/>
            <a:gdLst/>
            <a:ahLst/>
            <a:cxnLst/>
            <a:rect l="l" t="t" r="r" b="b"/>
            <a:pathLst>
              <a:path w="1360805" h="1360804">
                <a:moveTo>
                  <a:pt x="680399" y="1360799"/>
                </a:moveTo>
                <a:lnTo>
                  <a:pt x="631808" y="1359091"/>
                </a:lnTo>
                <a:lnTo>
                  <a:pt x="584139" y="1354043"/>
                </a:lnTo>
                <a:lnTo>
                  <a:pt x="537507" y="1345770"/>
                </a:lnTo>
                <a:lnTo>
                  <a:pt x="492027" y="1334387"/>
                </a:lnTo>
                <a:lnTo>
                  <a:pt x="447815" y="1320009"/>
                </a:lnTo>
                <a:lnTo>
                  <a:pt x="404986" y="1302752"/>
                </a:lnTo>
                <a:lnTo>
                  <a:pt x="363654" y="1282731"/>
                </a:lnTo>
                <a:lnTo>
                  <a:pt x="323935" y="1260061"/>
                </a:lnTo>
                <a:lnTo>
                  <a:pt x="285945" y="1234857"/>
                </a:lnTo>
                <a:lnTo>
                  <a:pt x="249797" y="1207233"/>
                </a:lnTo>
                <a:lnTo>
                  <a:pt x="215608" y="1177306"/>
                </a:lnTo>
                <a:lnTo>
                  <a:pt x="183493" y="1145191"/>
                </a:lnTo>
                <a:lnTo>
                  <a:pt x="153566" y="1111002"/>
                </a:lnTo>
                <a:lnTo>
                  <a:pt x="125942" y="1074854"/>
                </a:lnTo>
                <a:lnTo>
                  <a:pt x="100738" y="1036864"/>
                </a:lnTo>
                <a:lnTo>
                  <a:pt x="78068" y="997145"/>
                </a:lnTo>
                <a:lnTo>
                  <a:pt x="58047" y="955813"/>
                </a:lnTo>
                <a:lnTo>
                  <a:pt x="40790" y="912984"/>
                </a:lnTo>
                <a:lnTo>
                  <a:pt x="26412" y="868772"/>
                </a:lnTo>
                <a:lnTo>
                  <a:pt x="15029" y="823292"/>
                </a:lnTo>
                <a:lnTo>
                  <a:pt x="6756" y="776660"/>
                </a:lnTo>
                <a:lnTo>
                  <a:pt x="1708" y="728991"/>
                </a:lnTo>
                <a:lnTo>
                  <a:pt x="0" y="680399"/>
                </a:lnTo>
                <a:lnTo>
                  <a:pt x="1708" y="631808"/>
                </a:lnTo>
                <a:lnTo>
                  <a:pt x="6756" y="584139"/>
                </a:lnTo>
                <a:lnTo>
                  <a:pt x="15029" y="537507"/>
                </a:lnTo>
                <a:lnTo>
                  <a:pt x="26412" y="492027"/>
                </a:lnTo>
                <a:lnTo>
                  <a:pt x="40790" y="447815"/>
                </a:lnTo>
                <a:lnTo>
                  <a:pt x="58047" y="404986"/>
                </a:lnTo>
                <a:lnTo>
                  <a:pt x="78068" y="363654"/>
                </a:lnTo>
                <a:lnTo>
                  <a:pt x="100738" y="323935"/>
                </a:lnTo>
                <a:lnTo>
                  <a:pt x="125942" y="285945"/>
                </a:lnTo>
                <a:lnTo>
                  <a:pt x="153566" y="249797"/>
                </a:lnTo>
                <a:lnTo>
                  <a:pt x="183493" y="215608"/>
                </a:lnTo>
                <a:lnTo>
                  <a:pt x="215608" y="183493"/>
                </a:lnTo>
                <a:lnTo>
                  <a:pt x="249797" y="153566"/>
                </a:lnTo>
                <a:lnTo>
                  <a:pt x="285945" y="125942"/>
                </a:lnTo>
                <a:lnTo>
                  <a:pt x="323935" y="100738"/>
                </a:lnTo>
                <a:lnTo>
                  <a:pt x="363654" y="78068"/>
                </a:lnTo>
                <a:lnTo>
                  <a:pt x="404986" y="58047"/>
                </a:lnTo>
                <a:lnTo>
                  <a:pt x="447815" y="40790"/>
                </a:lnTo>
                <a:lnTo>
                  <a:pt x="492027" y="26412"/>
                </a:lnTo>
                <a:lnTo>
                  <a:pt x="537507" y="15029"/>
                </a:lnTo>
                <a:lnTo>
                  <a:pt x="584139" y="6756"/>
                </a:lnTo>
                <a:lnTo>
                  <a:pt x="631808" y="1708"/>
                </a:lnTo>
                <a:lnTo>
                  <a:pt x="680399" y="0"/>
                </a:lnTo>
                <a:lnTo>
                  <a:pt x="727817" y="1708"/>
                </a:lnTo>
                <a:lnTo>
                  <a:pt x="728875" y="1708"/>
                </a:lnTo>
                <a:lnTo>
                  <a:pt x="777867" y="7014"/>
                </a:lnTo>
                <a:lnTo>
                  <a:pt x="825622" y="15675"/>
                </a:lnTo>
                <a:lnTo>
                  <a:pt x="872495" y="27678"/>
                </a:lnTo>
                <a:lnTo>
                  <a:pt x="918316" y="42951"/>
                </a:lnTo>
                <a:lnTo>
                  <a:pt x="962911" y="61423"/>
                </a:lnTo>
                <a:lnTo>
                  <a:pt x="1006111" y="83024"/>
                </a:lnTo>
                <a:lnTo>
                  <a:pt x="1047743" y="107681"/>
                </a:lnTo>
                <a:lnTo>
                  <a:pt x="1087635" y="135324"/>
                </a:lnTo>
                <a:lnTo>
                  <a:pt x="1125616" y="165882"/>
                </a:lnTo>
                <a:lnTo>
                  <a:pt x="1161515" y="199284"/>
                </a:lnTo>
                <a:lnTo>
                  <a:pt x="1194917" y="235183"/>
                </a:lnTo>
                <a:lnTo>
                  <a:pt x="1225475" y="273164"/>
                </a:lnTo>
                <a:lnTo>
                  <a:pt x="1253118" y="313056"/>
                </a:lnTo>
                <a:lnTo>
                  <a:pt x="1277775" y="354688"/>
                </a:lnTo>
                <a:lnTo>
                  <a:pt x="1299376" y="397888"/>
                </a:lnTo>
                <a:lnTo>
                  <a:pt x="1317848" y="442484"/>
                </a:lnTo>
                <a:lnTo>
                  <a:pt x="1333121" y="488304"/>
                </a:lnTo>
                <a:lnTo>
                  <a:pt x="1345124" y="535178"/>
                </a:lnTo>
                <a:lnTo>
                  <a:pt x="1353785" y="582932"/>
                </a:lnTo>
                <a:lnTo>
                  <a:pt x="1359034" y="631397"/>
                </a:lnTo>
                <a:lnTo>
                  <a:pt x="1360799" y="680399"/>
                </a:lnTo>
                <a:lnTo>
                  <a:pt x="1359091" y="728991"/>
                </a:lnTo>
                <a:lnTo>
                  <a:pt x="1354043" y="776660"/>
                </a:lnTo>
                <a:lnTo>
                  <a:pt x="1345770" y="823292"/>
                </a:lnTo>
                <a:lnTo>
                  <a:pt x="1334387" y="868772"/>
                </a:lnTo>
                <a:lnTo>
                  <a:pt x="1320009" y="912984"/>
                </a:lnTo>
                <a:lnTo>
                  <a:pt x="1302752" y="955813"/>
                </a:lnTo>
                <a:lnTo>
                  <a:pt x="1282731" y="997145"/>
                </a:lnTo>
                <a:lnTo>
                  <a:pt x="1260061" y="1036864"/>
                </a:lnTo>
                <a:lnTo>
                  <a:pt x="1234857" y="1074854"/>
                </a:lnTo>
                <a:lnTo>
                  <a:pt x="1207233" y="1111002"/>
                </a:lnTo>
                <a:lnTo>
                  <a:pt x="1177306" y="1145191"/>
                </a:lnTo>
                <a:lnTo>
                  <a:pt x="1145191" y="1177306"/>
                </a:lnTo>
                <a:lnTo>
                  <a:pt x="1111002" y="1207233"/>
                </a:lnTo>
                <a:lnTo>
                  <a:pt x="1074854" y="1234857"/>
                </a:lnTo>
                <a:lnTo>
                  <a:pt x="1036864" y="1260061"/>
                </a:lnTo>
                <a:lnTo>
                  <a:pt x="997145" y="1282731"/>
                </a:lnTo>
                <a:lnTo>
                  <a:pt x="955813" y="1302752"/>
                </a:lnTo>
                <a:lnTo>
                  <a:pt x="912984" y="1320009"/>
                </a:lnTo>
                <a:lnTo>
                  <a:pt x="868772" y="1334387"/>
                </a:lnTo>
                <a:lnTo>
                  <a:pt x="823292" y="1345770"/>
                </a:lnTo>
                <a:lnTo>
                  <a:pt x="776660" y="1354043"/>
                </a:lnTo>
                <a:lnTo>
                  <a:pt x="728991" y="1359091"/>
                </a:lnTo>
                <a:lnTo>
                  <a:pt x="680399" y="136079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50312" y="5324637"/>
            <a:ext cx="1360805" cy="1360805"/>
          </a:xfrm>
          <a:custGeom>
            <a:avLst/>
            <a:gdLst/>
            <a:ahLst/>
            <a:cxnLst/>
            <a:rect l="l" t="t" r="r" b="b"/>
            <a:pathLst>
              <a:path w="1360805" h="1360804">
                <a:moveTo>
                  <a:pt x="0" y="680399"/>
                </a:moveTo>
                <a:lnTo>
                  <a:pt x="1708" y="631808"/>
                </a:lnTo>
                <a:lnTo>
                  <a:pt x="6756" y="584139"/>
                </a:lnTo>
                <a:lnTo>
                  <a:pt x="15029" y="537507"/>
                </a:lnTo>
                <a:lnTo>
                  <a:pt x="26412" y="492027"/>
                </a:lnTo>
                <a:lnTo>
                  <a:pt x="40790" y="447815"/>
                </a:lnTo>
                <a:lnTo>
                  <a:pt x="58047" y="404986"/>
                </a:lnTo>
                <a:lnTo>
                  <a:pt x="78068" y="363654"/>
                </a:lnTo>
                <a:lnTo>
                  <a:pt x="100738" y="323935"/>
                </a:lnTo>
                <a:lnTo>
                  <a:pt x="125942" y="285945"/>
                </a:lnTo>
                <a:lnTo>
                  <a:pt x="153566" y="249797"/>
                </a:lnTo>
                <a:lnTo>
                  <a:pt x="183493" y="215608"/>
                </a:lnTo>
                <a:lnTo>
                  <a:pt x="215608" y="183493"/>
                </a:lnTo>
                <a:lnTo>
                  <a:pt x="249797" y="153566"/>
                </a:lnTo>
                <a:lnTo>
                  <a:pt x="285945" y="125942"/>
                </a:lnTo>
                <a:lnTo>
                  <a:pt x="323935" y="100738"/>
                </a:lnTo>
                <a:lnTo>
                  <a:pt x="363654" y="78068"/>
                </a:lnTo>
                <a:lnTo>
                  <a:pt x="404986" y="58047"/>
                </a:lnTo>
                <a:lnTo>
                  <a:pt x="447815" y="40790"/>
                </a:lnTo>
                <a:lnTo>
                  <a:pt x="492027" y="26412"/>
                </a:lnTo>
                <a:lnTo>
                  <a:pt x="537507" y="15029"/>
                </a:lnTo>
                <a:lnTo>
                  <a:pt x="584139" y="6756"/>
                </a:lnTo>
                <a:lnTo>
                  <a:pt x="631808" y="1708"/>
                </a:lnTo>
                <a:lnTo>
                  <a:pt x="680399" y="0"/>
                </a:lnTo>
                <a:lnTo>
                  <a:pt x="729402" y="1765"/>
                </a:lnTo>
                <a:lnTo>
                  <a:pt x="777867" y="7014"/>
                </a:lnTo>
                <a:lnTo>
                  <a:pt x="825622" y="15675"/>
                </a:lnTo>
                <a:lnTo>
                  <a:pt x="872495" y="27678"/>
                </a:lnTo>
                <a:lnTo>
                  <a:pt x="918316" y="42951"/>
                </a:lnTo>
                <a:lnTo>
                  <a:pt x="962911" y="61423"/>
                </a:lnTo>
                <a:lnTo>
                  <a:pt x="1006111" y="83024"/>
                </a:lnTo>
                <a:lnTo>
                  <a:pt x="1047743" y="107681"/>
                </a:lnTo>
                <a:lnTo>
                  <a:pt x="1087635" y="135324"/>
                </a:lnTo>
                <a:lnTo>
                  <a:pt x="1125616" y="165882"/>
                </a:lnTo>
                <a:lnTo>
                  <a:pt x="1161515" y="199284"/>
                </a:lnTo>
                <a:lnTo>
                  <a:pt x="1194917" y="235183"/>
                </a:lnTo>
                <a:lnTo>
                  <a:pt x="1225475" y="273164"/>
                </a:lnTo>
                <a:lnTo>
                  <a:pt x="1253118" y="313056"/>
                </a:lnTo>
                <a:lnTo>
                  <a:pt x="1277775" y="354688"/>
                </a:lnTo>
                <a:lnTo>
                  <a:pt x="1299376" y="397888"/>
                </a:lnTo>
                <a:lnTo>
                  <a:pt x="1317848" y="442484"/>
                </a:lnTo>
                <a:lnTo>
                  <a:pt x="1333121" y="488304"/>
                </a:lnTo>
                <a:lnTo>
                  <a:pt x="1345124" y="535178"/>
                </a:lnTo>
                <a:lnTo>
                  <a:pt x="1353785" y="582932"/>
                </a:lnTo>
                <a:lnTo>
                  <a:pt x="1359034" y="631397"/>
                </a:lnTo>
                <a:lnTo>
                  <a:pt x="1360799" y="680399"/>
                </a:lnTo>
                <a:lnTo>
                  <a:pt x="1359091" y="728991"/>
                </a:lnTo>
                <a:lnTo>
                  <a:pt x="1354043" y="776660"/>
                </a:lnTo>
                <a:lnTo>
                  <a:pt x="1345770" y="823292"/>
                </a:lnTo>
                <a:lnTo>
                  <a:pt x="1334387" y="868772"/>
                </a:lnTo>
                <a:lnTo>
                  <a:pt x="1320009" y="912984"/>
                </a:lnTo>
                <a:lnTo>
                  <a:pt x="1302752" y="955813"/>
                </a:lnTo>
                <a:lnTo>
                  <a:pt x="1282731" y="997145"/>
                </a:lnTo>
                <a:lnTo>
                  <a:pt x="1260061" y="1036864"/>
                </a:lnTo>
                <a:lnTo>
                  <a:pt x="1234857" y="1074854"/>
                </a:lnTo>
                <a:lnTo>
                  <a:pt x="1207233" y="1111002"/>
                </a:lnTo>
                <a:lnTo>
                  <a:pt x="1177306" y="1145191"/>
                </a:lnTo>
                <a:lnTo>
                  <a:pt x="1145191" y="1177306"/>
                </a:lnTo>
                <a:lnTo>
                  <a:pt x="1111002" y="1207233"/>
                </a:lnTo>
                <a:lnTo>
                  <a:pt x="1074854" y="1234857"/>
                </a:lnTo>
                <a:lnTo>
                  <a:pt x="1036864" y="1260061"/>
                </a:lnTo>
                <a:lnTo>
                  <a:pt x="997145" y="1282731"/>
                </a:lnTo>
                <a:lnTo>
                  <a:pt x="955813" y="1302752"/>
                </a:lnTo>
                <a:lnTo>
                  <a:pt x="912984" y="1320009"/>
                </a:lnTo>
                <a:lnTo>
                  <a:pt x="868772" y="1334387"/>
                </a:lnTo>
                <a:lnTo>
                  <a:pt x="823292" y="1345770"/>
                </a:lnTo>
                <a:lnTo>
                  <a:pt x="776660" y="1354043"/>
                </a:lnTo>
                <a:lnTo>
                  <a:pt x="728991" y="1359091"/>
                </a:lnTo>
                <a:lnTo>
                  <a:pt x="680399" y="1360799"/>
                </a:lnTo>
                <a:lnTo>
                  <a:pt x="631808" y="1359091"/>
                </a:lnTo>
                <a:lnTo>
                  <a:pt x="584139" y="1354043"/>
                </a:lnTo>
                <a:lnTo>
                  <a:pt x="537507" y="1345770"/>
                </a:lnTo>
                <a:lnTo>
                  <a:pt x="492027" y="1334387"/>
                </a:lnTo>
                <a:lnTo>
                  <a:pt x="447815" y="1320009"/>
                </a:lnTo>
                <a:lnTo>
                  <a:pt x="404986" y="1302752"/>
                </a:lnTo>
                <a:lnTo>
                  <a:pt x="363654" y="1282731"/>
                </a:lnTo>
                <a:lnTo>
                  <a:pt x="323935" y="1260061"/>
                </a:lnTo>
                <a:lnTo>
                  <a:pt x="285945" y="1234857"/>
                </a:lnTo>
                <a:lnTo>
                  <a:pt x="249797" y="1207233"/>
                </a:lnTo>
                <a:lnTo>
                  <a:pt x="215608" y="1177306"/>
                </a:lnTo>
                <a:lnTo>
                  <a:pt x="183493" y="1145191"/>
                </a:lnTo>
                <a:lnTo>
                  <a:pt x="153566" y="1111002"/>
                </a:lnTo>
                <a:lnTo>
                  <a:pt x="125942" y="1074854"/>
                </a:lnTo>
                <a:lnTo>
                  <a:pt x="100738" y="1036864"/>
                </a:lnTo>
                <a:lnTo>
                  <a:pt x="78068" y="997145"/>
                </a:lnTo>
                <a:lnTo>
                  <a:pt x="58047" y="955813"/>
                </a:lnTo>
                <a:lnTo>
                  <a:pt x="40790" y="912984"/>
                </a:lnTo>
                <a:lnTo>
                  <a:pt x="26412" y="868772"/>
                </a:lnTo>
                <a:lnTo>
                  <a:pt x="15029" y="823292"/>
                </a:lnTo>
                <a:lnTo>
                  <a:pt x="6756" y="776660"/>
                </a:lnTo>
                <a:lnTo>
                  <a:pt x="1708" y="728991"/>
                </a:lnTo>
                <a:lnTo>
                  <a:pt x="0" y="680399"/>
                </a:lnTo>
                <a:close/>
              </a:path>
            </a:pathLst>
          </a:custGeom>
          <a:ln w="9524">
            <a:solidFill>
              <a:srgbClr val="1C1A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rgbClr val="FF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C1A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1784011" y="1189203"/>
            <a:ext cx="408305" cy="819150"/>
          </a:xfrm>
          <a:custGeom>
            <a:avLst/>
            <a:gdLst/>
            <a:ahLst/>
            <a:cxnLst/>
            <a:rect l="l" t="t" r="r" b="b"/>
            <a:pathLst>
              <a:path w="408304" h="819150">
                <a:moveTo>
                  <a:pt x="407988" y="819149"/>
                </a:moveTo>
                <a:lnTo>
                  <a:pt x="356960" y="815974"/>
                </a:lnTo>
                <a:lnTo>
                  <a:pt x="307748" y="806676"/>
                </a:lnTo>
                <a:lnTo>
                  <a:pt x="260803" y="791482"/>
                </a:lnTo>
                <a:lnTo>
                  <a:pt x="216127" y="771298"/>
                </a:lnTo>
                <a:lnTo>
                  <a:pt x="174852" y="745898"/>
                </a:lnTo>
                <a:lnTo>
                  <a:pt x="136978" y="715735"/>
                </a:lnTo>
                <a:lnTo>
                  <a:pt x="102960" y="681491"/>
                </a:lnTo>
                <a:lnTo>
                  <a:pt x="73251" y="643617"/>
                </a:lnTo>
                <a:lnTo>
                  <a:pt x="47851" y="602116"/>
                </a:lnTo>
                <a:lnTo>
                  <a:pt x="27441" y="557666"/>
                </a:lnTo>
                <a:lnTo>
                  <a:pt x="12473" y="510494"/>
                </a:lnTo>
                <a:lnTo>
                  <a:pt x="3174" y="461055"/>
                </a:lnTo>
                <a:lnTo>
                  <a:pt x="0" y="409574"/>
                </a:lnTo>
                <a:lnTo>
                  <a:pt x="906" y="383721"/>
                </a:lnTo>
                <a:lnTo>
                  <a:pt x="7256" y="333148"/>
                </a:lnTo>
                <a:lnTo>
                  <a:pt x="19276" y="284842"/>
                </a:lnTo>
                <a:lnTo>
                  <a:pt x="36966" y="239032"/>
                </a:lnTo>
                <a:lnTo>
                  <a:pt x="60098" y="195942"/>
                </a:lnTo>
                <a:lnTo>
                  <a:pt x="87539" y="156255"/>
                </a:lnTo>
                <a:lnTo>
                  <a:pt x="119516" y="119969"/>
                </a:lnTo>
                <a:lnTo>
                  <a:pt x="155574" y="87992"/>
                </a:lnTo>
                <a:lnTo>
                  <a:pt x="195035" y="60324"/>
                </a:lnTo>
                <a:lnTo>
                  <a:pt x="238124" y="37192"/>
                </a:lnTo>
                <a:lnTo>
                  <a:pt x="283708" y="19276"/>
                </a:lnTo>
                <a:lnTo>
                  <a:pt x="332014" y="7257"/>
                </a:lnTo>
                <a:lnTo>
                  <a:pt x="382360" y="1133"/>
                </a:lnTo>
                <a:lnTo>
                  <a:pt x="407988" y="0"/>
                </a:lnTo>
                <a:lnTo>
                  <a:pt x="407988" y="819149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73854" y="1257300"/>
            <a:ext cx="0" cy="5600700"/>
          </a:xfrm>
          <a:custGeom>
            <a:avLst/>
            <a:gdLst/>
            <a:ahLst/>
            <a:cxnLst/>
            <a:rect l="l" t="t" r="r" b="b"/>
            <a:pathLst>
              <a:path h="5600700">
                <a:moveTo>
                  <a:pt x="0" y="0"/>
                </a:moveTo>
                <a:lnTo>
                  <a:pt x="0" y="5600699"/>
                </a:lnTo>
              </a:path>
            </a:pathLst>
          </a:custGeom>
          <a:ln w="25399">
            <a:solidFill>
              <a:srgbClr val="F4F4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98400" y="443791"/>
            <a:ext cx="4991734" cy="4686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rgbClr val="FF99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20400" y="1320165"/>
            <a:ext cx="8650605" cy="2453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F1CC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1/5/2026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6725" y="2614724"/>
            <a:ext cx="567245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000" b="0" spc="-75" dirty="0">
                <a:solidFill>
                  <a:srgbClr val="FFFFFF"/>
                </a:solidFill>
                <a:latin typeface="Arial Black"/>
                <a:cs typeface="Arial Black"/>
              </a:rPr>
              <a:t>Consumer</a:t>
            </a:r>
            <a:r>
              <a:rPr sz="5000" b="0" spc="-5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5000" b="0" spc="-170" dirty="0">
                <a:solidFill>
                  <a:srgbClr val="FFFFFF"/>
                </a:solidFill>
                <a:latin typeface="Arial Black"/>
                <a:cs typeface="Arial Black"/>
              </a:rPr>
              <a:t>Goods </a:t>
            </a:r>
            <a:r>
              <a:rPr sz="5000" b="0" dirty="0">
                <a:solidFill>
                  <a:srgbClr val="FFFFFF"/>
                </a:solidFill>
                <a:latin typeface="Arial Black"/>
                <a:cs typeface="Arial Black"/>
              </a:rPr>
              <a:t>Ad_Hoc</a:t>
            </a:r>
            <a:r>
              <a:rPr sz="5000" b="0" spc="-40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5000" b="0" spc="-35" dirty="0">
                <a:solidFill>
                  <a:srgbClr val="FFFFFF"/>
                </a:solidFill>
                <a:latin typeface="Arial Black"/>
                <a:cs typeface="Arial Black"/>
              </a:rPr>
              <a:t>Insights</a:t>
            </a:r>
            <a:endParaRPr sz="50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399" y="5512538"/>
            <a:ext cx="1006673" cy="985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DBFBD-C864-9C01-C2A4-C03055769A96}"/>
              </a:ext>
            </a:extLst>
          </p:cNvPr>
          <p:cNvSpPr txBox="1"/>
          <p:nvPr/>
        </p:nvSpPr>
        <p:spPr>
          <a:xfrm>
            <a:off x="6934200" y="4419600"/>
            <a:ext cx="311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>
                <a:solidFill>
                  <a:schemeClr val="bg1"/>
                </a:solidFill>
              </a:rPr>
              <a:t>Presenter : </a:t>
            </a:r>
            <a:r>
              <a:rPr lang="en-IN" b="1">
                <a:solidFill>
                  <a:schemeClr val="bg1"/>
                </a:solidFill>
              </a:rPr>
              <a:t>Parth Patoliya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44C15CF2-8CCF-ABE1-CF8B-C734DA003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930094"/>
            <a:ext cx="3794983" cy="299781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091C943-F7C9-22B8-3264-227F38D6ED3B}"/>
              </a:ext>
            </a:extLst>
          </p:cNvPr>
          <p:cNvSpPr/>
          <p:nvPr/>
        </p:nvSpPr>
        <p:spPr>
          <a:xfrm>
            <a:off x="8458200" y="2296313"/>
            <a:ext cx="838200" cy="59705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C8664B-01C7-97FD-8194-6FA0A0DC7A67}"/>
              </a:ext>
            </a:extLst>
          </p:cNvPr>
          <p:cNvSpPr txBox="1"/>
          <p:nvPr/>
        </p:nvSpPr>
        <p:spPr>
          <a:xfrm>
            <a:off x="8458200" y="2364007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>
                <a:solidFill>
                  <a:schemeClr val="bg1"/>
                </a:solidFill>
              </a:rPr>
              <a:t>36.33%</a:t>
            </a:r>
          </a:p>
          <a:p>
            <a:pPr algn="ctr"/>
            <a:r>
              <a:rPr lang="en-IN" sz="1200" b="1">
                <a:solidFill>
                  <a:schemeClr val="bg1"/>
                </a:solidFill>
              </a:rPr>
              <a:t>Increase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10FCE-2FEE-9C34-3208-E9B2B2CE0C7B}"/>
              </a:ext>
            </a:extLst>
          </p:cNvPr>
          <p:cNvSpPr txBox="1"/>
          <p:nvPr/>
        </p:nvSpPr>
        <p:spPr>
          <a:xfrm>
            <a:off x="990600" y="2368046"/>
            <a:ext cx="6395608" cy="1985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In FY 2020, we had a total of </a:t>
            </a:r>
            <a:r>
              <a:rPr lang="en-IN" sz="1600" b="1">
                <a:solidFill>
                  <a:srgbClr val="FF0000"/>
                </a:solidFill>
              </a:rPr>
              <a:t>245</a:t>
            </a:r>
            <a:r>
              <a:rPr lang="en-IN" sz="1600">
                <a:solidFill>
                  <a:schemeClr val="bg1"/>
                </a:solidFill>
              </a:rPr>
              <a:t> products, but in FY 2021 our count increased by </a:t>
            </a:r>
            <a:r>
              <a:rPr lang="en-IN" sz="1600" b="1">
                <a:solidFill>
                  <a:srgbClr val="FF0000"/>
                </a:solidFill>
              </a:rPr>
              <a:t>36.33%</a:t>
            </a:r>
            <a:r>
              <a:rPr lang="en-IN" sz="1600">
                <a:solidFill>
                  <a:schemeClr val="bg1"/>
                </a:solidFill>
              </a:rPr>
              <a:t> to </a:t>
            </a:r>
            <a:r>
              <a:rPr lang="en-IN" sz="1600" b="1">
                <a:solidFill>
                  <a:srgbClr val="FF0000"/>
                </a:solidFill>
              </a:rPr>
              <a:t>334</a:t>
            </a:r>
            <a:r>
              <a:rPr lang="en-IN" sz="1600">
                <a:solidFill>
                  <a:schemeClr val="bg1"/>
                </a:solidFill>
              </a:rPr>
              <a:t> products.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It’s a good sign that we are continuously innovating and introducing new products to the market.</a:t>
            </a:r>
          </a:p>
        </p:txBody>
      </p:sp>
    </p:spTree>
    <p:extLst>
      <p:ext uri="{BB962C8B-B14F-4D97-AF65-F5344CB8AC3E}">
        <p14:creationId xmlns:p14="http://schemas.microsoft.com/office/powerpoint/2010/main" val="367725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4C2DA2-88CD-3677-19C7-FC1C48B4C5EE}"/>
              </a:ext>
            </a:extLst>
          </p:cNvPr>
          <p:cNvSpPr txBox="1"/>
          <p:nvPr/>
        </p:nvSpPr>
        <p:spPr>
          <a:xfrm>
            <a:off x="715455" y="457200"/>
            <a:ext cx="107610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chemeClr val="bg1"/>
                </a:solidFill>
              </a:rPr>
              <a:t>3.Provide a report with all the unique product counts for each segment and sort them in descending order of product counts.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99516-2321-24D9-A4F0-16FB554BCB1B}"/>
              </a:ext>
            </a:extLst>
          </p:cNvPr>
          <p:cNvSpPr txBox="1"/>
          <p:nvPr/>
        </p:nvSpPr>
        <p:spPr>
          <a:xfrm>
            <a:off x="1219200" y="2209800"/>
            <a:ext cx="4572785" cy="199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>
                <a:solidFill>
                  <a:srgbClr val="EC8E2C"/>
                </a:solidFill>
                <a:latin typeface="Consolas" panose="020B0609020204030204" pitchFamily="49" charset="0"/>
              </a:rPr>
              <a:t>SELECT</a:t>
            </a:r>
            <a:endParaRPr lang="en-US" sz="14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segment,</a:t>
            </a:r>
            <a:r>
              <a:rPr lang="en-US" sz="1400">
                <a:solidFill>
                  <a:srgbClr val="79C0FF"/>
                </a:solidFill>
                <a:latin typeface="Consolas" panose="020B0609020204030204" pitchFamily="49" charset="0"/>
              </a:rPr>
              <a:t>COUNT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EC8E2C"/>
                </a:solidFill>
                <a:latin typeface="Consolas" panose="020B0609020204030204" pitchFamily="49" charset="0"/>
              </a:rPr>
              <a:t>DISTINCT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product_code) </a:t>
            </a:r>
            <a:r>
              <a:rPr lang="en-US" sz="1400">
                <a:solidFill>
                  <a:srgbClr val="EC8E2C"/>
                </a:solidFill>
                <a:latin typeface="Consolas" panose="020B0609020204030204" pitchFamily="49" charset="0"/>
              </a:rPr>
              <a:t>AS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</a:t>
            </a:r>
          </a:p>
          <a:p>
            <a:pPr>
              <a:lnSpc>
                <a:spcPct val="150000"/>
              </a:lnSpc>
              <a:buNone/>
            </a:pPr>
            <a:r>
              <a:rPr lang="en-US" sz="1400">
                <a:solidFill>
                  <a:srgbClr val="EC8E2C"/>
                </a:solidFill>
                <a:latin typeface="Consolas" panose="020B0609020204030204" pitchFamily="49" charset="0"/>
              </a:rPr>
              <a:t>FROM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dim_product</a:t>
            </a:r>
          </a:p>
          <a:p>
            <a:pPr>
              <a:lnSpc>
                <a:spcPct val="150000"/>
              </a:lnSpc>
              <a:buNone/>
            </a:pPr>
            <a:r>
              <a:rPr lang="en-US" sz="1400">
                <a:solidFill>
                  <a:srgbClr val="EC8E2C"/>
                </a:solidFill>
                <a:latin typeface="Consolas" panose="020B0609020204030204" pitchFamily="49" charset="0"/>
              </a:rPr>
              <a:t>GROUP</a:t>
            </a:r>
            <a:r>
              <a:rPr lang="en-US" sz="14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 BY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segment</a:t>
            </a:r>
          </a:p>
          <a:p>
            <a:pPr>
              <a:lnSpc>
                <a:spcPct val="150000"/>
              </a:lnSpc>
              <a:buNone/>
            </a:pPr>
            <a:r>
              <a:rPr lang="en-US" sz="1400">
                <a:solidFill>
                  <a:srgbClr val="EC8E2C"/>
                </a:solidFill>
                <a:latin typeface="Consolas" panose="020B0609020204030204" pitchFamily="49" charset="0"/>
              </a:rPr>
              <a:t>ORDER</a:t>
            </a:r>
            <a:r>
              <a:rPr lang="en-US" sz="14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EC8E2C"/>
                </a:solidFill>
                <a:latin typeface="Consolas" panose="020B0609020204030204" pitchFamily="49" charset="0"/>
              </a:rPr>
              <a:t>BY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 </a:t>
            </a:r>
            <a:r>
              <a:rPr lang="en-US" sz="1400">
                <a:solidFill>
                  <a:srgbClr val="EC8E2C"/>
                </a:solidFill>
                <a:latin typeface="Consolas" panose="020B0609020204030204" pitchFamily="49" charset="0"/>
              </a:rPr>
              <a:t>DESC</a:t>
            </a:r>
            <a:endParaRPr lang="en-US" sz="14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617027-05B6-F496-635D-174A37FD2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223" y="2057400"/>
            <a:ext cx="3333055" cy="24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19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with blue rectangles and white text&#10;&#10;AI-generated content may be incorrect.">
            <a:extLst>
              <a:ext uri="{FF2B5EF4-FFF2-40B4-BE49-F238E27FC236}">
                <a16:creationId xmlns:a16="http://schemas.microsoft.com/office/drawing/2014/main" id="{1ECE553C-3897-BB1E-2DE3-59A2F79A8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863727"/>
            <a:ext cx="4489539" cy="31305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DAA85C-7ADC-5F40-55E4-E92474623A8F}"/>
              </a:ext>
            </a:extLst>
          </p:cNvPr>
          <p:cNvSpPr txBox="1"/>
          <p:nvPr/>
        </p:nvSpPr>
        <p:spPr>
          <a:xfrm>
            <a:off x="228600" y="1697500"/>
            <a:ext cx="7162800" cy="3462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We have a wide range of products under segments : Notebook, Accessories, Peripherals with an average of 110 products per segment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While Desktop,Storage,Networking are lagging with an average of 23 products per segment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Product development team needs to give attention on products that require redesigning as per modern standards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Innovations will keep AtliQ Hardware ahead in this competitive market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EAA43B-366C-F810-5CA7-C49B8F09D793}"/>
              </a:ext>
            </a:extLst>
          </p:cNvPr>
          <p:cNvSpPr txBox="1"/>
          <p:nvPr/>
        </p:nvSpPr>
        <p:spPr>
          <a:xfrm>
            <a:off x="533400" y="457200"/>
            <a:ext cx="769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chemeClr val="bg1"/>
                </a:solidFill>
              </a:rPr>
              <a:t>4. Which segment had the most increase in unique products in 2021 vs 2020?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C5AD8-42FA-176A-47EB-E968D847016F}"/>
              </a:ext>
            </a:extLst>
          </p:cNvPr>
          <p:cNvSpPr txBox="1"/>
          <p:nvPr/>
        </p:nvSpPr>
        <p:spPr>
          <a:xfrm>
            <a:off x="609600" y="1524000"/>
            <a:ext cx="7620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yearly_data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fiscal_year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dim_product p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fact_gross_price g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segment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fiscal_year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segment,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fiscal_year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unique_products_2020,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fiscal_year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2021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unique_products_2021,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(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fiscal_year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2021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-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fiscal_year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products_difference</a:t>
            </a:r>
          </a:p>
          <a:p>
            <a:pPr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yearly_data</a:t>
            </a:r>
          </a:p>
          <a:p>
            <a:pPr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segment</a:t>
            </a:r>
          </a:p>
          <a:p>
            <a:pPr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products_difference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Picture 5" descr="A screenshot of a table&#10;&#10;AI-generated content may be incorrect.">
            <a:extLst>
              <a:ext uri="{FF2B5EF4-FFF2-40B4-BE49-F238E27FC236}">
                <a16:creationId xmlns:a16="http://schemas.microsoft.com/office/drawing/2014/main" id="{7EC250F3-677B-E519-2C7B-35E5A6A29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828800"/>
            <a:ext cx="5363058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38B8127-A446-9E9B-EBA2-C00AC4AF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385" y="708898"/>
            <a:ext cx="7235230" cy="27908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41D129-44D5-75D7-6CEB-BD5709E8349A}"/>
              </a:ext>
            </a:extLst>
          </p:cNvPr>
          <p:cNvSpPr txBox="1"/>
          <p:nvPr/>
        </p:nvSpPr>
        <p:spPr>
          <a:xfrm>
            <a:off x="1371600" y="3789680"/>
            <a:ext cx="1053657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With the introduction of </a:t>
            </a:r>
            <a:r>
              <a:rPr lang="en-IN" sz="1600" b="1">
                <a:solidFill>
                  <a:srgbClr val="FF0000"/>
                </a:solidFill>
              </a:rPr>
              <a:t>34</a:t>
            </a:r>
            <a:r>
              <a:rPr lang="en-IN" sz="1600">
                <a:solidFill>
                  <a:schemeClr val="bg1"/>
                </a:solidFill>
              </a:rPr>
              <a:t> new products, Accessories segment has the highest increase in number of products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Notebook and Peripherals each has an increment of </a:t>
            </a:r>
            <a:r>
              <a:rPr lang="en-IN" sz="1600" b="1">
                <a:solidFill>
                  <a:srgbClr val="FF0000"/>
                </a:solidFill>
              </a:rPr>
              <a:t>16</a:t>
            </a:r>
            <a:r>
              <a:rPr lang="en-IN" sz="1600">
                <a:solidFill>
                  <a:schemeClr val="bg1"/>
                </a:solidFill>
              </a:rPr>
              <a:t> products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Product team has done good job in Desktop segment by increasing count 2020(</a:t>
            </a:r>
            <a:r>
              <a:rPr lang="en-IN" sz="1600" b="1">
                <a:solidFill>
                  <a:srgbClr val="FF0000"/>
                </a:solidFill>
              </a:rPr>
              <a:t>7</a:t>
            </a:r>
            <a:r>
              <a:rPr lang="en-IN" sz="1600">
                <a:solidFill>
                  <a:schemeClr val="bg1"/>
                </a:solidFill>
              </a:rPr>
              <a:t>) &lt; 2021(</a:t>
            </a:r>
            <a:r>
              <a:rPr lang="en-IN" sz="1600" b="1">
                <a:solidFill>
                  <a:srgbClr val="FF0000"/>
                </a:solidFill>
              </a:rPr>
              <a:t>22</a:t>
            </a:r>
            <a:r>
              <a:rPr lang="en-IN" sz="160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Networking segment is at bottom with only </a:t>
            </a:r>
            <a:r>
              <a:rPr lang="en-IN" sz="1600" b="1">
                <a:solidFill>
                  <a:srgbClr val="FF0000"/>
                </a:solidFill>
              </a:rPr>
              <a:t>3</a:t>
            </a:r>
            <a:r>
              <a:rPr lang="en-IN" sz="1600">
                <a:solidFill>
                  <a:schemeClr val="bg1"/>
                </a:solidFill>
              </a:rPr>
              <a:t> new products in 2021</a:t>
            </a:r>
          </a:p>
          <a:p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12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F55789-2668-C58B-502E-F7CDC030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120927"/>
            <a:ext cx="6409121" cy="6161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C002AB-BFA1-F63E-8D75-9CEC2BD5A90E}"/>
              </a:ext>
            </a:extLst>
          </p:cNvPr>
          <p:cNvSpPr txBox="1"/>
          <p:nvPr/>
        </p:nvSpPr>
        <p:spPr>
          <a:xfrm>
            <a:off x="609600" y="381000"/>
            <a:ext cx="731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chemeClr val="bg1"/>
                </a:solidFill>
              </a:rPr>
              <a:t>5. Get the products that have the highest and lowest manufacturing 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07D9D-1584-22EE-F946-9BB84AFEDA30}"/>
              </a:ext>
            </a:extLst>
          </p:cNvPr>
          <p:cNvSpPr txBox="1"/>
          <p:nvPr/>
        </p:nvSpPr>
        <p:spPr>
          <a:xfrm>
            <a:off x="762000" y="1303688"/>
            <a:ext cx="4876800" cy="421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 ('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product,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manufacturing_cost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dim_product p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fact_manufacturing_cost m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manufacturing_cost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(manufacturing_cost)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fact_manufacturing_cost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manufacturing_cost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(manufacturing_cost)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fact_manufacturing_cost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);</a:t>
            </a:r>
          </a:p>
        </p:txBody>
      </p:sp>
    </p:spTree>
    <p:extLst>
      <p:ext uri="{BB962C8B-B14F-4D97-AF65-F5344CB8AC3E}">
        <p14:creationId xmlns:p14="http://schemas.microsoft.com/office/powerpoint/2010/main" val="959910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415EDD-68A2-D444-D62E-DC05E3F02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01013"/>
            <a:ext cx="3077639" cy="1953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B7ACB6-6E40-D00E-351B-CBB48A53D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00200"/>
            <a:ext cx="1864833" cy="19533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04BF68-580C-C2AF-0A0C-8A38253413BF}"/>
              </a:ext>
            </a:extLst>
          </p:cNvPr>
          <p:cNvSpPr txBox="1"/>
          <p:nvPr/>
        </p:nvSpPr>
        <p:spPr>
          <a:xfrm>
            <a:off x="2590799" y="3657600"/>
            <a:ext cx="3077639" cy="14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600">
                <a:solidFill>
                  <a:schemeClr val="bg1"/>
                </a:solidFill>
              </a:rPr>
              <a:t>AQ HOME Allin1 Gen 2 (Plus 3)</a:t>
            </a:r>
          </a:p>
          <a:p>
            <a:pPr>
              <a:lnSpc>
                <a:spcPct val="200000"/>
              </a:lnSpc>
            </a:pPr>
            <a:r>
              <a:rPr lang="en-IN" sz="1600">
                <a:solidFill>
                  <a:schemeClr val="bg1"/>
                </a:solidFill>
              </a:rPr>
              <a:t>Category : Personal Laptop</a:t>
            </a:r>
          </a:p>
          <a:p>
            <a:pPr>
              <a:lnSpc>
                <a:spcPct val="200000"/>
              </a:lnSpc>
            </a:pPr>
            <a:r>
              <a:rPr lang="en-IN" sz="1600">
                <a:solidFill>
                  <a:schemeClr val="bg1"/>
                </a:solidFill>
              </a:rPr>
              <a:t>Manufacturing Cost : </a:t>
            </a:r>
            <a:r>
              <a:rPr lang="en-IN" sz="1600" b="1">
                <a:solidFill>
                  <a:srgbClr val="FF0000"/>
                </a:solidFill>
              </a:rPr>
              <a:t>240.54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B62A6-CF8C-1231-3AAE-6AA64FA039A2}"/>
              </a:ext>
            </a:extLst>
          </p:cNvPr>
          <p:cNvSpPr txBox="1"/>
          <p:nvPr/>
        </p:nvSpPr>
        <p:spPr>
          <a:xfrm>
            <a:off x="6116425" y="3657599"/>
            <a:ext cx="3502004" cy="14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N" sz="1600">
                <a:solidFill>
                  <a:schemeClr val="bg1"/>
                </a:solidFill>
              </a:rPr>
              <a:t>AQ Master wired x1 Ms (Standard 1)</a:t>
            </a:r>
          </a:p>
          <a:p>
            <a:pPr>
              <a:lnSpc>
                <a:spcPct val="200000"/>
              </a:lnSpc>
            </a:pPr>
            <a:r>
              <a:rPr lang="en-IN" sz="1600">
                <a:solidFill>
                  <a:schemeClr val="bg1"/>
                </a:solidFill>
              </a:rPr>
              <a:t>Category : Mouse</a:t>
            </a:r>
          </a:p>
          <a:p>
            <a:pPr>
              <a:lnSpc>
                <a:spcPct val="200000"/>
              </a:lnSpc>
            </a:pPr>
            <a:r>
              <a:rPr lang="en-IN" sz="1600">
                <a:solidFill>
                  <a:schemeClr val="bg1"/>
                </a:solidFill>
              </a:rPr>
              <a:t>Manufacturing Cost : </a:t>
            </a:r>
            <a:r>
              <a:rPr lang="en-IN" sz="1600" b="1">
                <a:solidFill>
                  <a:srgbClr val="FF0000"/>
                </a:solidFill>
              </a:rPr>
              <a:t>0.89</a:t>
            </a:r>
          </a:p>
        </p:txBody>
      </p:sp>
    </p:spTree>
    <p:extLst>
      <p:ext uri="{BB962C8B-B14F-4D97-AF65-F5344CB8AC3E}">
        <p14:creationId xmlns:p14="http://schemas.microsoft.com/office/powerpoint/2010/main" val="2959677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691515-5F12-C2F6-E51B-E76CA61B7567}"/>
              </a:ext>
            </a:extLst>
          </p:cNvPr>
          <p:cNvSpPr txBox="1"/>
          <p:nvPr/>
        </p:nvSpPr>
        <p:spPr>
          <a:xfrm>
            <a:off x="762000" y="304800"/>
            <a:ext cx="1127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>
                <a:solidFill>
                  <a:schemeClr val="bg1"/>
                </a:solidFill>
              </a:rPr>
              <a:t>6. Generate a report which contains the top 5 customers who received an average high </a:t>
            </a:r>
          </a:p>
          <a:p>
            <a:r>
              <a:rPr lang="en-IN" b="1">
                <a:solidFill>
                  <a:schemeClr val="bg1"/>
                </a:solidFill>
              </a:rPr>
              <a:t> pre_invoice_discount_pct for the fiscal year 2021 and in the Indian market.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D6DE2-135F-175E-6B51-8C36D0E1E920}"/>
              </a:ext>
            </a:extLst>
          </p:cNvPr>
          <p:cNvSpPr txBox="1"/>
          <p:nvPr/>
        </p:nvSpPr>
        <p:spPr>
          <a:xfrm>
            <a:off x="1371600" y="1597184"/>
            <a:ext cx="4648200" cy="3663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customer_code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pre_invoice_discount_pct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avg_pre_invoice_discount_pct</a:t>
            </a:r>
          </a:p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dim_customer c </a:t>
            </a:r>
          </a:p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fact_pre_invoice_deductions pre</a:t>
            </a:r>
          </a:p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customer_code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customer_code</a:t>
            </a:r>
            <a:endParaRPr lang="en-IN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fiscal_year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2021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market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'India'</a:t>
            </a:r>
            <a:endParaRPr lang="en-IN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customer_code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customer</a:t>
            </a:r>
            <a:endParaRPr lang="en-IN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 avg_pre_invoice_discount_pct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BCA783-834D-68FE-12AF-4855DAA2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3" y="2540477"/>
            <a:ext cx="4452166" cy="149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1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number of blue rectangular objects&#10;&#10;AI-generated content may be incorrect.">
            <a:extLst>
              <a:ext uri="{FF2B5EF4-FFF2-40B4-BE49-F238E27FC236}">
                <a16:creationId xmlns:a16="http://schemas.microsoft.com/office/drawing/2014/main" id="{E85147BB-D67F-FFBA-3740-46CF89479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828800"/>
            <a:ext cx="4816257" cy="31244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B7BD59-8627-8E10-6ADA-12E102F1A465}"/>
              </a:ext>
            </a:extLst>
          </p:cNvPr>
          <p:cNvSpPr txBox="1"/>
          <p:nvPr/>
        </p:nvSpPr>
        <p:spPr>
          <a:xfrm>
            <a:off x="609600" y="2667000"/>
            <a:ext cx="5883057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Flipkart has received highest </a:t>
            </a:r>
            <a:r>
              <a:rPr lang="en-IN" sz="1600" b="1">
                <a:solidFill>
                  <a:srgbClr val="FF0000"/>
                </a:solidFill>
              </a:rPr>
              <a:t>30.83%</a:t>
            </a:r>
            <a:r>
              <a:rPr lang="en-IN" sz="1600">
                <a:solidFill>
                  <a:schemeClr val="bg1"/>
                </a:solidFill>
              </a:rPr>
              <a:t> pre-invoice discount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Amazon has low pre invoice discount </a:t>
            </a:r>
            <a:r>
              <a:rPr lang="en-IN" sz="1600" b="1">
                <a:solidFill>
                  <a:srgbClr val="FF0000"/>
                </a:solidFill>
              </a:rPr>
              <a:t>29.33%</a:t>
            </a:r>
          </a:p>
        </p:txBody>
      </p:sp>
    </p:spTree>
    <p:extLst>
      <p:ext uri="{BB962C8B-B14F-4D97-AF65-F5344CB8AC3E}">
        <p14:creationId xmlns:p14="http://schemas.microsoft.com/office/powerpoint/2010/main" val="4294610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FDE6F4-2B3D-D478-E917-DAE6901AB723}"/>
              </a:ext>
            </a:extLst>
          </p:cNvPr>
          <p:cNvSpPr txBox="1"/>
          <p:nvPr/>
        </p:nvSpPr>
        <p:spPr>
          <a:xfrm>
            <a:off x="876300" y="381000"/>
            <a:ext cx="10439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chemeClr val="bg1"/>
                </a:solidFill>
              </a:rPr>
              <a:t>7.Get the complete report of the Gross sales amount for the customer “Atliq Exclusive” for each month.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14CA3-7E99-B0F3-A8D2-9ABBECF6A6C0}"/>
              </a:ext>
            </a:extLst>
          </p:cNvPr>
          <p:cNvSpPr txBox="1"/>
          <p:nvPr/>
        </p:nvSpPr>
        <p:spPr>
          <a:xfrm>
            <a:off x="1066800" y="1458684"/>
            <a:ext cx="4267200" cy="3940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MONTHNAME(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month_name,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year_, 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sold_quantity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gross_price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'M'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gross_sales 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fact_sales_monthly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a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INNER JOIN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fact_gross_price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fiscal_year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fiscal_year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INNER JOIN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dim_customer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c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customer_code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customer_code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customer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'Atliq Exclusive'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month_name, year_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year_;</a:t>
            </a:r>
          </a:p>
        </p:txBody>
      </p:sp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C09EB9DD-2A26-BBA9-A84A-D1DC4033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60" y="1144340"/>
            <a:ext cx="2151039" cy="959532"/>
          </a:xfrm>
          <a:prstGeom prst="rect">
            <a:avLst/>
          </a:prstGeom>
        </p:spPr>
      </p:pic>
      <p:pic>
        <p:nvPicPr>
          <p:cNvPr id="13" name="Picture 12" descr="A screenshot of a calendar&#10;&#10;AI-generated content may be incorrect.">
            <a:extLst>
              <a:ext uri="{FF2B5EF4-FFF2-40B4-BE49-F238E27FC236}">
                <a16:creationId xmlns:a16="http://schemas.microsoft.com/office/drawing/2014/main" id="{ECC81765-829D-52B6-CD23-EA05A99CE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40" y="2255447"/>
            <a:ext cx="2164073" cy="2347104"/>
          </a:xfrm>
          <a:prstGeom prst="rect">
            <a:avLst/>
          </a:prstGeom>
        </p:spPr>
      </p:pic>
      <p:pic>
        <p:nvPicPr>
          <p:cNvPr id="15" name="Picture 14" descr="A screenshot of a calendar&#10;&#10;AI-generated content may be incorrect.">
            <a:extLst>
              <a:ext uri="{FF2B5EF4-FFF2-40B4-BE49-F238E27FC236}">
                <a16:creationId xmlns:a16="http://schemas.microsoft.com/office/drawing/2014/main" id="{50CC3084-9C6B-ADF9-4010-0D39C2125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560" y="4727122"/>
            <a:ext cx="2176824" cy="17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50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97FD8A-A9B6-F44F-CB92-28090CEB7B1D}"/>
              </a:ext>
            </a:extLst>
          </p:cNvPr>
          <p:cNvSpPr txBox="1"/>
          <p:nvPr/>
        </p:nvSpPr>
        <p:spPr>
          <a:xfrm>
            <a:off x="1072299" y="7620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>
                <a:solidFill>
                  <a:schemeClr val="accent6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B5213-8801-C8D3-6EE2-466C6B14C8F8}"/>
              </a:ext>
            </a:extLst>
          </p:cNvPr>
          <p:cNvSpPr txBox="1"/>
          <p:nvPr/>
        </p:nvSpPr>
        <p:spPr>
          <a:xfrm>
            <a:off x="1066800" y="1447800"/>
            <a:ext cx="6934200" cy="3074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>
                <a:solidFill>
                  <a:schemeClr val="bg1"/>
                </a:solidFill>
              </a:rPr>
              <a:t>Problem Statement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>
                <a:solidFill>
                  <a:schemeClr val="bg1"/>
                </a:solidFill>
              </a:rPr>
              <a:t>About Company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>
                <a:solidFill>
                  <a:schemeClr val="bg1"/>
                </a:solidFill>
              </a:rPr>
              <a:t>Company Products &amp; Market Channels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>
                <a:solidFill>
                  <a:schemeClr val="bg1"/>
                </a:solidFill>
              </a:rPr>
              <a:t>Dataset View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2000">
                <a:solidFill>
                  <a:schemeClr val="bg1"/>
                </a:solidFill>
              </a:rPr>
              <a:t>Ad-hoc Requests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882187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B2FCB9E-958D-B8FC-EAAB-340AA1718FF1}"/>
              </a:ext>
            </a:extLst>
          </p:cNvPr>
          <p:cNvSpPr txBox="1"/>
          <p:nvPr/>
        </p:nvSpPr>
        <p:spPr>
          <a:xfrm>
            <a:off x="1522067" y="4038600"/>
            <a:ext cx="9147865" cy="14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Highest sales were recorderd in November-2020 (</a:t>
            </a:r>
            <a:r>
              <a:rPr lang="en-IN" sz="1600" b="1">
                <a:solidFill>
                  <a:srgbClr val="FF0000"/>
                </a:solidFill>
              </a:rPr>
              <a:t>20.5M</a:t>
            </a:r>
            <a:r>
              <a:rPr lang="en-IN" sz="1600">
                <a:solidFill>
                  <a:schemeClr val="bg1"/>
                </a:solidFill>
              </a:rPr>
              <a:t>) &amp; lowest sales in March-2020(</a:t>
            </a:r>
            <a:r>
              <a:rPr lang="en-IN" sz="1600" b="1">
                <a:solidFill>
                  <a:srgbClr val="FF0000"/>
                </a:solidFill>
              </a:rPr>
              <a:t>0.38M</a:t>
            </a:r>
            <a:r>
              <a:rPr lang="en-IN" sz="160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From March-August in 2020 sales are low because of the pandemic all the stores are closed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>
                <a:solidFill>
                  <a:schemeClr val="bg1"/>
                </a:solidFill>
              </a:rPr>
              <a:t>Lockdowns increased demand for laptops and other home electronics, due to work from home</a:t>
            </a:r>
            <a:endParaRPr lang="en-IN" sz="1600">
              <a:solidFill>
                <a:schemeClr val="bg1"/>
              </a:solidFill>
            </a:endParaRPr>
          </a:p>
        </p:txBody>
      </p:sp>
      <p:pic>
        <p:nvPicPr>
          <p:cNvPr id="15" name="Picture 14" descr="A graph of blue bars&#10;&#10;AI-generated content may be incorrect.">
            <a:extLst>
              <a:ext uri="{FF2B5EF4-FFF2-40B4-BE49-F238E27FC236}">
                <a16:creationId xmlns:a16="http://schemas.microsoft.com/office/drawing/2014/main" id="{CA709473-686E-C7FB-3701-B417C0AE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074" y="381000"/>
            <a:ext cx="998185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2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9D29C8-2B05-20D6-5C11-7698FC1006E1}"/>
              </a:ext>
            </a:extLst>
          </p:cNvPr>
          <p:cNvSpPr txBox="1"/>
          <p:nvPr/>
        </p:nvSpPr>
        <p:spPr>
          <a:xfrm>
            <a:off x="762000" y="231187"/>
            <a:ext cx="6629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chemeClr val="bg1"/>
                </a:solidFill>
              </a:rPr>
              <a:t>8. In which quarter of 2020, got the maximum total_sold_quantity?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F75BA-ED33-D267-0586-D376A15EDE40}"/>
              </a:ext>
            </a:extLst>
          </p:cNvPr>
          <p:cNvSpPr txBox="1"/>
          <p:nvPr/>
        </p:nvSpPr>
        <p:spPr>
          <a:xfrm>
            <a:off x="1136322" y="711839"/>
            <a:ext cx="4344186" cy="5879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CASE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'Q1'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'Q2'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'Q3'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'Q4'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fiscal_quarter,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(sold_quantity)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 M'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total_sold_units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fact_sales_monthly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fiscal_year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2020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fiscal_quarter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ORDER BY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fiscal_quarter</a:t>
            </a: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'Q1'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'Q2'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'Q3'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'Q4'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A screenshot of a graph&#10;&#10;AI-generated content may be incorrect.">
            <a:extLst>
              <a:ext uri="{FF2B5EF4-FFF2-40B4-BE49-F238E27FC236}">
                <a16:creationId xmlns:a16="http://schemas.microsoft.com/office/drawing/2014/main" id="{70A9EF7B-99FF-1370-D616-E88C82E34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661984"/>
            <a:ext cx="3092672" cy="153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24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blue rectangular objects&#10;&#10;AI-generated content may be incorrect.">
            <a:extLst>
              <a:ext uri="{FF2B5EF4-FFF2-40B4-BE49-F238E27FC236}">
                <a16:creationId xmlns:a16="http://schemas.microsoft.com/office/drawing/2014/main" id="{417DC6D1-7F21-1EC2-8E59-89E18FAF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752600"/>
            <a:ext cx="3132091" cy="2720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4EC84B-2EF2-8B0D-4A07-F84A01EB29B4}"/>
              </a:ext>
            </a:extLst>
          </p:cNvPr>
          <p:cNvSpPr txBox="1"/>
          <p:nvPr/>
        </p:nvSpPr>
        <p:spPr>
          <a:xfrm>
            <a:off x="1066800" y="2286000"/>
            <a:ext cx="5715000" cy="1545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Q1 (September-November) has highest sales </a:t>
            </a:r>
            <a:r>
              <a:rPr lang="en-IN" sz="1600" b="1">
                <a:solidFill>
                  <a:schemeClr val="bg1"/>
                </a:solidFill>
              </a:rPr>
              <a:t>(</a:t>
            </a:r>
            <a:r>
              <a:rPr lang="en-IN" sz="1600" b="1">
                <a:solidFill>
                  <a:srgbClr val="FF0000"/>
                </a:solidFill>
              </a:rPr>
              <a:t>7.01M</a:t>
            </a:r>
            <a:r>
              <a:rPr lang="en-IN" sz="1600" b="1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Q3 (March-May) sales dropped because of pandemic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Q4(June-August) sales are increasing </a:t>
            </a:r>
          </a:p>
        </p:txBody>
      </p:sp>
    </p:spTree>
    <p:extLst>
      <p:ext uri="{BB962C8B-B14F-4D97-AF65-F5344CB8AC3E}">
        <p14:creationId xmlns:p14="http://schemas.microsoft.com/office/powerpoint/2010/main" val="4281682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AC07F-B92F-8FF1-94E4-9AD957E2A53A}"/>
              </a:ext>
            </a:extLst>
          </p:cNvPr>
          <p:cNvSpPr txBox="1"/>
          <p:nvPr/>
        </p:nvSpPr>
        <p:spPr>
          <a:xfrm>
            <a:off x="685800" y="303208"/>
            <a:ext cx="998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chemeClr val="bg1"/>
                </a:solidFill>
              </a:rPr>
              <a:t>9.Which channel helped to bring more gross sales in the fiscal year 2021 and the pct of contribution?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745B5-F2FA-D1F3-C795-A5E0C0A3B896}"/>
              </a:ext>
            </a:extLst>
          </p:cNvPr>
          <p:cNvSpPr txBox="1"/>
          <p:nvPr/>
        </p:nvSpPr>
        <p:spPr>
          <a:xfrm>
            <a:off x="685800" y="1443841"/>
            <a:ext cx="7772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IN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channel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sold_quantity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gross_price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1000000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IN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 M'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gross_sales,</a:t>
            </a: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sold_quantity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gross_price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/</a:t>
            </a:r>
            <a:endParaRPr lang="en-IN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(</a:t>
            </a: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sold_quantity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g2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gross_price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fact_sales_monthly s2</a:t>
            </a: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fact_gross_price g2</a:t>
            </a: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g2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endParaRPr lang="en-IN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s2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fiscal_year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2021</a:t>
            </a:r>
            <a:endParaRPr lang="en-IN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),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IN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 %'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percent_contribution</a:t>
            </a:r>
          </a:p>
          <a:p>
            <a:pPr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fact_sales_monthly s</a:t>
            </a:r>
          </a:p>
          <a:p>
            <a:pPr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fact_gross_price g</a:t>
            </a: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endParaRPr lang="en-IN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dim_customer c</a:t>
            </a:r>
          </a:p>
          <a:p>
            <a:pPr>
              <a:buNone/>
            </a:pP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customer_code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customer_code</a:t>
            </a:r>
            <a:endParaRPr lang="en-IN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fiscal_year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2021</a:t>
            </a:r>
            <a:endParaRPr lang="en-IN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channel</a:t>
            </a:r>
            <a:endParaRPr lang="en-IN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gross_sales </a:t>
            </a:r>
            <a:r>
              <a:rPr lang="en-IN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IN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00234C-5042-CDB4-9191-5111F414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048000"/>
            <a:ext cx="4257773" cy="8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04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numbers and a circle&#10;&#10;AI-generated content may be incorrect.">
            <a:extLst>
              <a:ext uri="{FF2B5EF4-FFF2-40B4-BE49-F238E27FC236}">
                <a16:creationId xmlns:a16="http://schemas.microsoft.com/office/drawing/2014/main" id="{47D4A5D7-0030-C701-C1BF-7ADF2988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122" y="1600200"/>
            <a:ext cx="4396033" cy="28028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902F1F-D36A-5EDE-05EA-A8A597AB59DF}"/>
              </a:ext>
            </a:extLst>
          </p:cNvPr>
          <p:cNvSpPr txBox="1"/>
          <p:nvPr/>
        </p:nvSpPr>
        <p:spPr>
          <a:xfrm>
            <a:off x="533400" y="2133600"/>
            <a:ext cx="6781800" cy="14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Retailer brings the maximum sales to the company </a:t>
            </a:r>
            <a:r>
              <a:rPr lang="en-IN" sz="1600" b="1">
                <a:solidFill>
                  <a:srgbClr val="FF0000"/>
                </a:solidFill>
              </a:rPr>
              <a:t>1024.17M </a:t>
            </a:r>
            <a:r>
              <a:rPr lang="en-IN" sz="1600">
                <a:solidFill>
                  <a:schemeClr val="bg1"/>
                </a:solidFill>
              </a:rPr>
              <a:t>(</a:t>
            </a:r>
            <a:r>
              <a:rPr lang="en-IN" sz="1600" b="1">
                <a:solidFill>
                  <a:srgbClr val="FF0000"/>
                </a:solidFill>
              </a:rPr>
              <a:t>73.2%</a:t>
            </a:r>
            <a:r>
              <a:rPr lang="en-IN" sz="1600" b="1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Channel Direct generates </a:t>
            </a:r>
            <a:r>
              <a:rPr lang="en-IN" sz="1600" b="1">
                <a:solidFill>
                  <a:srgbClr val="FF0000"/>
                </a:solidFill>
              </a:rPr>
              <a:t>406.69M </a:t>
            </a:r>
            <a:r>
              <a:rPr lang="en-IN" sz="1600">
                <a:solidFill>
                  <a:schemeClr val="bg1"/>
                </a:solidFill>
              </a:rPr>
              <a:t>(</a:t>
            </a:r>
            <a:r>
              <a:rPr lang="en-IN" sz="1600" b="1">
                <a:solidFill>
                  <a:srgbClr val="FF0000"/>
                </a:solidFill>
              </a:rPr>
              <a:t>15.5%</a:t>
            </a:r>
            <a:r>
              <a:rPr lang="en-IN" sz="1600">
                <a:solidFill>
                  <a:schemeClr val="bg1"/>
                </a:solidFill>
              </a:rPr>
              <a:t>) sales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Distributor contributes least only </a:t>
            </a:r>
            <a:r>
              <a:rPr lang="en-IN" sz="1600" b="1">
                <a:solidFill>
                  <a:srgbClr val="FF0000"/>
                </a:solidFill>
              </a:rPr>
              <a:t>297.18M </a:t>
            </a:r>
            <a:r>
              <a:rPr lang="en-IN" sz="1600">
                <a:solidFill>
                  <a:schemeClr val="bg1"/>
                </a:solidFill>
              </a:rPr>
              <a:t>(</a:t>
            </a:r>
            <a:r>
              <a:rPr lang="en-IN" sz="1600" b="1">
                <a:solidFill>
                  <a:srgbClr val="FF0000"/>
                </a:solidFill>
              </a:rPr>
              <a:t>11.3%</a:t>
            </a:r>
            <a:r>
              <a:rPr lang="en-IN" sz="160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3352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BEDA7B-4AA7-AD94-ECF7-D39CB52AA216}"/>
              </a:ext>
            </a:extLst>
          </p:cNvPr>
          <p:cNvSpPr txBox="1"/>
          <p:nvPr/>
        </p:nvSpPr>
        <p:spPr>
          <a:xfrm>
            <a:off x="762000" y="838200"/>
            <a:ext cx="5486400" cy="5837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total_sold_units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division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 ('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product,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sold_quantity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total_sold_quantity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fact_sales_monthly s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dim_product p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fiscal_year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2021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GROUP BY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division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product_code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product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variant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ranking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division,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product_code,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product,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total_sold_quantity,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DENSE_RANK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OVER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PARTITION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division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total_sold_quantity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DESC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rank_order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total_sold_units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*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ranking</a:t>
            </a: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rank_order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ORDER BY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division, rank_order;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67B95C-9175-54CB-729D-0A2FC4B7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09807"/>
            <a:ext cx="5676331" cy="1838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997AC-AC9F-E3AE-2A1D-4B66C1DC17EA}"/>
              </a:ext>
            </a:extLst>
          </p:cNvPr>
          <p:cNvSpPr txBox="1"/>
          <p:nvPr/>
        </p:nvSpPr>
        <p:spPr>
          <a:xfrm>
            <a:off x="457200" y="182305"/>
            <a:ext cx="10134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chemeClr val="bg1"/>
                </a:solidFill>
              </a:rPr>
              <a:t>10. Get the Top 3 products in each division that have high total_sold_quantity in the fiscal_year 2021?</a:t>
            </a:r>
          </a:p>
        </p:txBody>
      </p:sp>
    </p:spTree>
    <p:extLst>
      <p:ext uri="{BB962C8B-B14F-4D97-AF65-F5344CB8AC3E}">
        <p14:creationId xmlns:p14="http://schemas.microsoft.com/office/powerpoint/2010/main" val="249271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1A4338-8783-75DA-4F6F-3130711D2F66}"/>
              </a:ext>
            </a:extLst>
          </p:cNvPr>
          <p:cNvSpPr txBox="1"/>
          <p:nvPr/>
        </p:nvSpPr>
        <p:spPr>
          <a:xfrm>
            <a:off x="1550664" y="4300449"/>
            <a:ext cx="2413863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>
                <a:solidFill>
                  <a:schemeClr val="bg1"/>
                </a:solidFill>
              </a:rPr>
              <a:t>Top selling product is </a:t>
            </a:r>
            <a:r>
              <a:rPr lang="en-US" sz="1200" b="1">
                <a:solidFill>
                  <a:schemeClr val="bg1"/>
                </a:solidFill>
              </a:rPr>
              <a:t>AQ Pen Drive 2 IN 1</a:t>
            </a:r>
            <a:r>
              <a:rPr lang="en-US" sz="1200">
                <a:solidFill>
                  <a:schemeClr val="bg1"/>
                </a:solidFill>
              </a:rPr>
              <a:t> with a total of </a:t>
            </a:r>
            <a:r>
              <a:rPr lang="en-US" sz="1200" b="1">
                <a:solidFill>
                  <a:schemeClr val="bg1"/>
                </a:solidFill>
              </a:rPr>
              <a:t>7,01,373</a:t>
            </a:r>
            <a:r>
              <a:rPr lang="en-US" sz="1200">
                <a:solidFill>
                  <a:schemeClr val="bg1"/>
                </a:solidFill>
              </a:rPr>
              <a:t> quantities sold.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>
                <a:solidFill>
                  <a:schemeClr val="bg1"/>
                </a:solidFill>
              </a:rPr>
              <a:t> followed by two variants of </a:t>
            </a:r>
            <a:r>
              <a:rPr lang="en-US" sz="1200" b="1">
                <a:solidFill>
                  <a:schemeClr val="bg1"/>
                </a:solidFill>
              </a:rPr>
              <a:t>AQ Pen Drive DRC </a:t>
            </a:r>
            <a:r>
              <a:rPr lang="en-US" sz="1200">
                <a:solidFill>
                  <a:schemeClr val="bg1"/>
                </a:solidFill>
              </a:rPr>
              <a:t>with </a:t>
            </a:r>
            <a:r>
              <a:rPr lang="en-US" sz="1200" b="1">
                <a:solidFill>
                  <a:schemeClr val="bg1"/>
                </a:solidFill>
              </a:rPr>
              <a:t>6,88,003</a:t>
            </a:r>
            <a:r>
              <a:rPr lang="en-US" sz="1200">
                <a:solidFill>
                  <a:schemeClr val="bg1"/>
                </a:solidFill>
              </a:rPr>
              <a:t> and </a:t>
            </a:r>
            <a:r>
              <a:rPr lang="en-US" sz="1200" b="1">
                <a:solidFill>
                  <a:schemeClr val="bg1"/>
                </a:solidFill>
              </a:rPr>
              <a:t>6,76,245 </a:t>
            </a:r>
            <a:r>
              <a:rPr lang="en-US" sz="1200">
                <a:solidFill>
                  <a:schemeClr val="bg1"/>
                </a:solidFill>
              </a:rPr>
              <a:t>quantity.</a:t>
            </a:r>
            <a:endParaRPr lang="en-IN" sz="12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3E1D-3C73-C0F7-4FB8-7BEC36E01959}"/>
              </a:ext>
            </a:extLst>
          </p:cNvPr>
          <p:cNvSpPr txBox="1"/>
          <p:nvPr/>
        </p:nvSpPr>
        <p:spPr>
          <a:xfrm>
            <a:off x="4841569" y="4409870"/>
            <a:ext cx="2305251" cy="14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>
                <a:solidFill>
                  <a:schemeClr val="bg1"/>
                </a:solidFill>
              </a:rPr>
              <a:t>AQ Gamers Ms </a:t>
            </a:r>
            <a:r>
              <a:rPr lang="en-US" sz="1200">
                <a:solidFill>
                  <a:schemeClr val="bg1"/>
                </a:solidFill>
              </a:rPr>
              <a:t>is top selling product with a total of </a:t>
            </a:r>
            <a:r>
              <a:rPr lang="en-US" sz="1200" b="1">
                <a:solidFill>
                  <a:schemeClr val="bg1"/>
                </a:solidFill>
              </a:rPr>
              <a:t>4,28,498</a:t>
            </a:r>
            <a:r>
              <a:rPr lang="en-US" sz="1200">
                <a:solidFill>
                  <a:schemeClr val="bg1"/>
                </a:solidFill>
              </a:rPr>
              <a:t> quantities sold.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>
                <a:solidFill>
                  <a:schemeClr val="bg1"/>
                </a:solidFill>
              </a:rPr>
              <a:t> followed by two variants of </a:t>
            </a:r>
            <a:r>
              <a:rPr lang="en-US" sz="1200" b="1">
                <a:solidFill>
                  <a:schemeClr val="bg1"/>
                </a:solidFill>
              </a:rPr>
              <a:t>AQ Maxima Ms</a:t>
            </a:r>
            <a:endParaRPr lang="en-IN" sz="12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EA90C-0181-E0FD-290E-B76052DFAE0E}"/>
              </a:ext>
            </a:extLst>
          </p:cNvPr>
          <p:cNvSpPr txBox="1"/>
          <p:nvPr/>
        </p:nvSpPr>
        <p:spPr>
          <a:xfrm>
            <a:off x="8014355" y="4409870"/>
            <a:ext cx="2413863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b="1">
                <a:solidFill>
                  <a:schemeClr val="bg1"/>
                </a:solidFill>
              </a:rPr>
              <a:t>AQ Digit </a:t>
            </a:r>
            <a:r>
              <a:rPr lang="en-US" sz="1200">
                <a:solidFill>
                  <a:schemeClr val="bg1"/>
                </a:solidFill>
              </a:rPr>
              <a:t>is top selling product with a total of </a:t>
            </a:r>
            <a:r>
              <a:rPr lang="en-US" sz="1200" b="1">
                <a:solidFill>
                  <a:schemeClr val="bg1"/>
                </a:solidFill>
              </a:rPr>
              <a:t>17,434</a:t>
            </a:r>
            <a:r>
              <a:rPr lang="en-US" sz="1200" b="1">
                <a:solidFill>
                  <a:srgbClr val="FF0000"/>
                </a:solidFill>
              </a:rPr>
              <a:t> </a:t>
            </a:r>
            <a:r>
              <a:rPr lang="en-US" sz="1200">
                <a:solidFill>
                  <a:schemeClr val="bg1"/>
                </a:solidFill>
              </a:rPr>
              <a:t>quantities 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5383DE5A-1BE8-2965-6FB1-F12DA7E4D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18" y="1333662"/>
            <a:ext cx="2423370" cy="2667231"/>
          </a:xfrm>
          <a:prstGeom prst="rect">
            <a:avLst/>
          </a:prstGeom>
        </p:spPr>
      </p:pic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8C0C16CE-87A9-E63A-2ADE-DB661761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7649"/>
            <a:ext cx="2568143" cy="2902754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4073E68-1B78-B35A-2DEE-FCDDBE663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755" y="1294531"/>
            <a:ext cx="2629108" cy="289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38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next to an envelope with a thank you message&#10;&#10;AI-generated content may be incorrect.">
            <a:extLst>
              <a:ext uri="{FF2B5EF4-FFF2-40B4-BE49-F238E27FC236}">
                <a16:creationId xmlns:a16="http://schemas.microsoft.com/office/drawing/2014/main" id="{3862F0E6-3D8E-9BBB-3A6E-E5D449A38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68" y="1181100"/>
            <a:ext cx="640066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6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41C5E2D-4C69-F5FC-ED90-0F0381146D46}"/>
              </a:ext>
            </a:extLst>
          </p:cNvPr>
          <p:cNvSpPr txBox="1"/>
          <p:nvPr/>
        </p:nvSpPr>
        <p:spPr>
          <a:xfrm>
            <a:off x="914400" y="1295400"/>
            <a:ext cx="10363200" cy="4109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solidFill>
                  <a:schemeClr val="bg1"/>
                </a:solidFill>
              </a:rPr>
              <a:t>Atliq Hardware is a leading computer hardware manufacturer based in India, with a strong global presence across </a:t>
            </a:r>
            <a:r>
              <a:rPr lang="en-IN" sz="1600" b="1">
                <a:solidFill>
                  <a:srgbClr val="FF0000"/>
                </a:solidFill>
              </a:rPr>
              <a:t>26</a:t>
            </a:r>
            <a:r>
              <a:rPr lang="en-IN" sz="1600" b="1">
                <a:solidFill>
                  <a:schemeClr val="bg1"/>
                </a:solidFill>
              </a:rPr>
              <a:t> countries. The company specializes in three major product divisions: </a:t>
            </a:r>
            <a:r>
              <a:rPr lang="en-IN" sz="1600" b="1">
                <a:solidFill>
                  <a:srgbClr val="FF0000"/>
                </a:solidFill>
              </a:rPr>
              <a:t>Peripherals &amp; Accessories</a:t>
            </a:r>
            <a:r>
              <a:rPr lang="en-IN" sz="1600" b="1">
                <a:solidFill>
                  <a:schemeClr val="bg1"/>
                </a:solidFill>
              </a:rPr>
              <a:t>, </a:t>
            </a:r>
            <a:r>
              <a:rPr lang="en-IN" sz="1600" b="1">
                <a:solidFill>
                  <a:srgbClr val="FF0000"/>
                </a:solidFill>
              </a:rPr>
              <a:t>PC</a:t>
            </a:r>
            <a:r>
              <a:rPr lang="en-IN" sz="1600" b="1">
                <a:solidFill>
                  <a:schemeClr val="bg1"/>
                </a:solidFill>
              </a:rPr>
              <a:t>, </a:t>
            </a:r>
            <a:r>
              <a:rPr lang="en-IN" sz="1600" b="1">
                <a:solidFill>
                  <a:srgbClr val="FF0000"/>
                </a:solidFill>
              </a:rPr>
              <a:t>Networking &amp; Storage</a:t>
            </a:r>
            <a:r>
              <a:rPr lang="en-IN" sz="1600" b="1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b="1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solidFill>
                  <a:schemeClr val="bg1"/>
                </a:solidFill>
              </a:rPr>
              <a:t>With a diverse customer base of </a:t>
            </a:r>
            <a:r>
              <a:rPr lang="en-IN" sz="1600" b="1">
                <a:solidFill>
                  <a:srgbClr val="FF0000"/>
                </a:solidFill>
              </a:rPr>
              <a:t>74</a:t>
            </a:r>
            <a:r>
              <a:rPr lang="en-IN" sz="1600" b="1">
                <a:solidFill>
                  <a:schemeClr val="bg1"/>
                </a:solidFill>
              </a:rPr>
              <a:t> clients—including prominent names like Neptune, Sage, Leader, and Vijay Sales—Atliq Hardware serves markets worldwide.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b="1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>
                <a:solidFill>
                  <a:schemeClr val="bg1"/>
                </a:solidFill>
              </a:rPr>
              <a:t>Recently, the management identified a need for deeper, faster insights into sales and performance data to support agile, data-informed decision-making. This has led to the initiation of a data analytics project aimed at transforming raw sales data into actionable intelligence through SQL analysis and visualization.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1FE79-3567-A7DF-9CF1-9FB23A913681}"/>
              </a:ext>
            </a:extLst>
          </p:cNvPr>
          <p:cNvSpPr txBox="1"/>
          <p:nvPr/>
        </p:nvSpPr>
        <p:spPr>
          <a:xfrm>
            <a:off x="4800600" y="5334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>
                <a:solidFill>
                  <a:schemeClr val="accent6">
                    <a:lumMod val="50000"/>
                  </a:schemeClr>
                </a:solidFill>
              </a:rPr>
              <a:t>About Company</a:t>
            </a:r>
          </a:p>
        </p:txBody>
      </p:sp>
    </p:spTree>
    <p:extLst>
      <p:ext uri="{BB962C8B-B14F-4D97-AF65-F5344CB8AC3E}">
        <p14:creationId xmlns:p14="http://schemas.microsoft.com/office/powerpoint/2010/main" val="45657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obile phone and a store&#10;&#10;AI-generated content may be incorrect.">
            <a:extLst>
              <a:ext uri="{FF2B5EF4-FFF2-40B4-BE49-F238E27FC236}">
                <a16:creationId xmlns:a16="http://schemas.microsoft.com/office/drawing/2014/main" id="{FB20926C-6559-8D6F-8735-0C6FB2FA3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4" y="1295400"/>
            <a:ext cx="2062550" cy="2286740"/>
          </a:xfrm>
          <a:prstGeom prst="rect">
            <a:avLst/>
          </a:prstGeom>
        </p:spPr>
      </p:pic>
      <p:pic>
        <p:nvPicPr>
          <p:cNvPr id="15" name="Picture 14" descr="A screenshot of a mobile phone&#10;&#10;AI-generated content may be incorrect.">
            <a:extLst>
              <a:ext uri="{FF2B5EF4-FFF2-40B4-BE49-F238E27FC236}">
                <a16:creationId xmlns:a16="http://schemas.microsoft.com/office/drawing/2014/main" id="{2F6D144A-E7EE-4DAF-11C1-EE6AFAF7F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87" y="2819400"/>
            <a:ext cx="2133600" cy="3041132"/>
          </a:xfrm>
          <a:prstGeom prst="rect">
            <a:avLst/>
          </a:prstGeom>
        </p:spPr>
      </p:pic>
      <p:pic>
        <p:nvPicPr>
          <p:cNvPr id="17" name="Picture 1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BA3D569-0EED-11EA-E939-D95EA5169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1219200"/>
            <a:ext cx="6965002" cy="3439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FDB5FE-8BF1-4DA3-7FAD-34CCD8D5347A}"/>
              </a:ext>
            </a:extLst>
          </p:cNvPr>
          <p:cNvSpPr txBox="1"/>
          <p:nvPr/>
        </p:nvSpPr>
        <p:spPr>
          <a:xfrm>
            <a:off x="2448099" y="3810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>
                <a:solidFill>
                  <a:schemeClr val="accent6">
                    <a:lumMod val="50000"/>
                  </a:schemeClr>
                </a:solidFill>
              </a:rPr>
              <a:t>Company Products &amp; Market Channels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30E22-6C94-2477-6A66-405721F94F75}"/>
              </a:ext>
            </a:extLst>
          </p:cNvPr>
          <p:cNvSpPr txBox="1"/>
          <p:nvPr/>
        </p:nvSpPr>
        <p:spPr>
          <a:xfrm>
            <a:off x="2438400" y="228600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u="sng">
                <a:solidFill>
                  <a:schemeClr val="accent6">
                    <a:lumMod val="50000"/>
                  </a:schemeClr>
                </a:solidFill>
              </a:rPr>
              <a:t>Dataset 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8C1BC-313C-7E4A-97D1-52A7E072AF23}"/>
              </a:ext>
            </a:extLst>
          </p:cNvPr>
          <p:cNvSpPr txBox="1"/>
          <p:nvPr/>
        </p:nvSpPr>
        <p:spPr>
          <a:xfrm>
            <a:off x="685800" y="1005003"/>
            <a:ext cx="4800600" cy="4847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>
                <a:solidFill>
                  <a:schemeClr val="bg1"/>
                </a:solidFill>
              </a:rPr>
              <a:t>4 fact tables </a:t>
            </a:r>
            <a:r>
              <a:rPr lang="en-IN" b="1">
                <a:solidFill>
                  <a:schemeClr val="bg1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fact_sales_monthly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Fact_gross_price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fact_manufacturing_cost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fact_pre_invoice_deduction</a:t>
            </a:r>
            <a:endParaRPr lang="en-IN">
              <a:solidFill>
                <a:schemeClr val="bg1"/>
              </a:solidFill>
            </a:endParaRPr>
          </a:p>
          <a:p>
            <a:endParaRPr lang="en-IN" b="1">
              <a:solidFill>
                <a:schemeClr val="bg1"/>
              </a:solidFill>
            </a:endParaRPr>
          </a:p>
          <a:p>
            <a:r>
              <a:rPr lang="en-IN" b="1" u="sng">
                <a:solidFill>
                  <a:schemeClr val="bg1"/>
                </a:solidFill>
              </a:rPr>
              <a:t>2 dimensional tables </a:t>
            </a:r>
            <a:r>
              <a:rPr lang="en-IN" b="1">
                <a:solidFill>
                  <a:schemeClr val="bg1"/>
                </a:solidFill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dim_customer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dim_product</a:t>
            </a:r>
          </a:p>
          <a:p>
            <a:endParaRPr lang="en-IN" b="1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600" b="1" u="sng">
                <a:solidFill>
                  <a:schemeClr val="bg1"/>
                </a:solidFill>
              </a:rPr>
              <a:t>Fiscal year </a:t>
            </a:r>
            <a:r>
              <a:rPr lang="en-IN" sz="1600" b="1">
                <a:solidFill>
                  <a:schemeClr val="bg1"/>
                </a:solidFill>
              </a:rPr>
              <a:t>for AtliQ Hardware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1</a:t>
            </a:r>
            <a:r>
              <a:rPr lang="en-IN" sz="1600" baseline="30000">
                <a:solidFill>
                  <a:schemeClr val="bg1"/>
                </a:solidFill>
              </a:rPr>
              <a:t>st</a:t>
            </a:r>
            <a:r>
              <a:rPr lang="en-IN" sz="1600">
                <a:solidFill>
                  <a:schemeClr val="bg1"/>
                </a:solidFill>
              </a:rPr>
              <a:t> September to 31</a:t>
            </a:r>
            <a:r>
              <a:rPr lang="en-IN" sz="1600" baseline="30000">
                <a:solidFill>
                  <a:schemeClr val="bg1"/>
                </a:solidFill>
              </a:rPr>
              <a:t>st</a:t>
            </a:r>
            <a:r>
              <a:rPr lang="en-IN" sz="1600">
                <a:solidFill>
                  <a:schemeClr val="bg1"/>
                </a:solidFill>
              </a:rPr>
              <a:t> August</a:t>
            </a:r>
          </a:p>
          <a:p>
            <a:pPr>
              <a:lnSpc>
                <a:spcPct val="150000"/>
              </a:lnSpc>
            </a:pPr>
            <a:endParaRPr lang="en-IN" sz="1600" b="1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Sales data is available for fiscal year 2020-2021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0C402C-DD6D-83DB-E5A3-F0050DC8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80396"/>
            <a:ext cx="6192520" cy="49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5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EC111E-3B56-B869-25A9-9AD0696BC3A8}"/>
              </a:ext>
            </a:extLst>
          </p:cNvPr>
          <p:cNvSpPr txBox="1"/>
          <p:nvPr/>
        </p:nvSpPr>
        <p:spPr>
          <a:xfrm>
            <a:off x="1676400" y="2828834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>
                <a:solidFill>
                  <a:schemeClr val="accent6">
                    <a:lumMod val="50000"/>
                  </a:schemeClr>
                </a:solidFill>
              </a:rPr>
              <a:t>Ad-hoc Requests &amp; Insights</a:t>
            </a:r>
          </a:p>
        </p:txBody>
      </p:sp>
      <p:pic>
        <p:nvPicPr>
          <p:cNvPr id="6" name="Picture 5" descr="A person holding a pencil and a person holding a pencil&#10;&#10;AI-generated content may be incorrect.">
            <a:extLst>
              <a:ext uri="{FF2B5EF4-FFF2-40B4-BE49-F238E27FC236}">
                <a16:creationId xmlns:a16="http://schemas.microsoft.com/office/drawing/2014/main" id="{1E99FC82-131C-266B-D463-57119288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16" y="1775013"/>
            <a:ext cx="4361146" cy="330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0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F62084A7-5944-7D2F-11A1-D61EE529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0" y="2007807"/>
            <a:ext cx="1386947" cy="2842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734DF1-5B5D-2041-597B-86A67EA9E409}"/>
              </a:ext>
            </a:extLst>
          </p:cNvPr>
          <p:cNvSpPr txBox="1"/>
          <p:nvPr/>
        </p:nvSpPr>
        <p:spPr>
          <a:xfrm>
            <a:off x="702504" y="381000"/>
            <a:ext cx="10786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1.  Provide the list of markets in which customer "Atliq Exclusive" operates its business in the APAC region.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9FD31-93EE-4BF4-D05B-F723F8B61925}"/>
              </a:ext>
            </a:extLst>
          </p:cNvPr>
          <p:cNvSpPr txBox="1"/>
          <p:nvPr/>
        </p:nvSpPr>
        <p:spPr>
          <a:xfrm>
            <a:off x="1143000" y="2574085"/>
            <a:ext cx="6094428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4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market 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 dim_customer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region </a:t>
            </a:r>
            <a:r>
              <a:rPr lang="en-US" sz="14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'APAC'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customer </a:t>
            </a:r>
            <a:r>
              <a:rPr lang="en-US" sz="14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>
                <a:solidFill>
                  <a:srgbClr val="A5D6FF"/>
                </a:solidFill>
                <a:effectLst/>
                <a:latin typeface="Consolas" panose="020B0609020204030204" pitchFamily="49" charset="0"/>
              </a:rPr>
              <a:t>"Atliq Exclusive"</a:t>
            </a:r>
            <a:r>
              <a:rPr lang="en-US" sz="14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 with blue dots&#10;&#10;AI-generated content may be incorrect.">
            <a:extLst>
              <a:ext uri="{FF2B5EF4-FFF2-40B4-BE49-F238E27FC236}">
                <a16:creationId xmlns:a16="http://schemas.microsoft.com/office/drawing/2014/main" id="{E2E4FC63-524D-CF1A-C1F6-27E885CF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62000"/>
            <a:ext cx="5334000" cy="57525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3758F-AEF9-2DD2-AEDF-FD78D87AC7FE}"/>
              </a:ext>
            </a:extLst>
          </p:cNvPr>
          <p:cNvSpPr txBox="1"/>
          <p:nvPr/>
        </p:nvSpPr>
        <p:spPr>
          <a:xfrm>
            <a:off x="5816338" y="1943721"/>
            <a:ext cx="6019800" cy="2970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AtliQ Exclusive operates its business in </a:t>
            </a:r>
            <a:r>
              <a:rPr lang="en-IN" sz="1600">
                <a:solidFill>
                  <a:srgbClr val="FF0000"/>
                </a:solidFill>
              </a:rPr>
              <a:t>8 </a:t>
            </a:r>
            <a:r>
              <a:rPr lang="en-IN" sz="1600">
                <a:solidFill>
                  <a:schemeClr val="bg1"/>
                </a:solidFill>
              </a:rPr>
              <a:t>markets of Asia Pacific Region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AtliQ Exclusive is a Brick&amp;Mortar store means it is a physical store directly sold their products from the store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sz="1600">
                <a:solidFill>
                  <a:schemeClr val="bg1"/>
                </a:solidFill>
              </a:rPr>
              <a:t>AtliQ has highest store in APAC followed by EU(</a:t>
            </a:r>
            <a:r>
              <a:rPr lang="en-IN" sz="1600" b="1">
                <a:solidFill>
                  <a:srgbClr val="FF0000"/>
                </a:solidFill>
              </a:rPr>
              <a:t>6</a:t>
            </a:r>
            <a:r>
              <a:rPr lang="en-IN" sz="1600">
                <a:solidFill>
                  <a:schemeClr val="bg1"/>
                </a:solidFill>
              </a:rPr>
              <a:t>), NA(</a:t>
            </a:r>
            <a:r>
              <a:rPr lang="en-IN" sz="1600" b="1">
                <a:solidFill>
                  <a:srgbClr val="FF0000"/>
                </a:solidFill>
              </a:rPr>
              <a:t>2</a:t>
            </a:r>
            <a:r>
              <a:rPr lang="en-IN" sz="1600">
                <a:solidFill>
                  <a:schemeClr val="bg1"/>
                </a:solidFill>
              </a:rPr>
              <a:t>), LATAM has </a:t>
            </a:r>
            <a:r>
              <a:rPr lang="en-IN" sz="1600" b="1">
                <a:solidFill>
                  <a:srgbClr val="FF0000"/>
                </a:solidFill>
              </a:rPr>
              <a:t>zero</a:t>
            </a:r>
            <a:r>
              <a:rPr lang="en-IN" sz="1600">
                <a:solidFill>
                  <a:schemeClr val="bg1"/>
                </a:solidFill>
              </a:rPr>
              <a:t> physical stores</a:t>
            </a:r>
          </a:p>
        </p:txBody>
      </p:sp>
    </p:spTree>
    <p:extLst>
      <p:ext uri="{BB962C8B-B14F-4D97-AF65-F5344CB8AC3E}">
        <p14:creationId xmlns:p14="http://schemas.microsoft.com/office/powerpoint/2010/main" val="724133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872D963-50DD-16A4-4493-140ACB8612CE}"/>
              </a:ext>
            </a:extLst>
          </p:cNvPr>
          <p:cNvSpPr txBox="1"/>
          <p:nvPr/>
        </p:nvSpPr>
        <p:spPr>
          <a:xfrm>
            <a:off x="609600" y="1219200"/>
            <a:ext cx="76200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unique_products_yearly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fiscal_year,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DISTINCT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product_code)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fact_gross_price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GROUP BY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fiscal_year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SELECT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fiscal_year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unique_products_2020,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fiscal_year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2021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unique_products_2021,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(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fiscal_year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2021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-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fiscal_year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fiscal_year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2020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>
                <a:solidFill>
                  <a:srgbClr val="79C0FF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200" b="0">
              <a:solidFill>
                <a:srgbClr val="C9D1D9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    ) </a:t>
            </a: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percent_change</a:t>
            </a:r>
          </a:p>
          <a:p>
            <a:pPr>
              <a:buNone/>
            </a:pPr>
            <a:r>
              <a:rPr lang="en-US" sz="1200" b="0">
                <a:solidFill>
                  <a:srgbClr val="EC8E2C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>
                <a:solidFill>
                  <a:srgbClr val="C9D1D9"/>
                </a:solidFill>
                <a:effectLst/>
                <a:latin typeface="Consolas" panose="020B0609020204030204" pitchFamily="49" charset="0"/>
              </a:rPr>
              <a:t> unique_products_yearly;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FE6BE6-AFD5-58EE-B6BF-39A541D6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26790"/>
            <a:ext cx="5776461" cy="5867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7E0850-3A89-97FB-CF1A-A90E313173DA}"/>
              </a:ext>
            </a:extLst>
          </p:cNvPr>
          <p:cNvSpPr txBox="1"/>
          <p:nvPr/>
        </p:nvSpPr>
        <p:spPr>
          <a:xfrm>
            <a:off x="578177" y="381000"/>
            <a:ext cx="800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chemeClr val="bg1"/>
                </a:solidFill>
              </a:rPr>
              <a:t>2. What is the percentage of unique product increase in 2021 vs. 2020?</a:t>
            </a:r>
          </a:p>
        </p:txBody>
      </p:sp>
    </p:spTree>
    <p:extLst>
      <p:ext uri="{BB962C8B-B14F-4D97-AF65-F5344CB8AC3E}">
        <p14:creationId xmlns:p14="http://schemas.microsoft.com/office/powerpoint/2010/main" val="2234051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</TotalTime>
  <Words>2129</Words>
  <Application>Microsoft Office PowerPoint</Application>
  <PresentationFormat>Widescreen</PresentationFormat>
  <Paragraphs>243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 Black</vt:lpstr>
      <vt:lpstr>Consolas</vt:lpstr>
      <vt:lpstr>Times New Roman</vt:lpstr>
      <vt:lpstr>Wingdings</vt:lpstr>
      <vt:lpstr>Office Theme</vt:lpstr>
      <vt:lpstr>Consumer Goods Ad_Hoc Insights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sample_challenge_presentation.pptx</dc:title>
  <dc:creator>hp</dc:creator>
  <cp:lastModifiedBy>Parth Patoliya</cp:lastModifiedBy>
  <cp:revision>7</cp:revision>
  <dcterms:created xsi:type="dcterms:W3CDTF">2025-12-26T17:25:35Z</dcterms:created>
  <dcterms:modified xsi:type="dcterms:W3CDTF">2026-01-05T10:49:29Z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2025-12-26T00:00:00Z</vt:filetime>
  </property>
  <property fmtid="{D5CDD505-2E9C-101B-9397-08002B2CF9AE}" pid="3" name="Creator">
    <vt:lpwstr>Google</vt:lpwstr>
  </property>
  <property fmtid="{D5CDD505-2E9C-101B-9397-08002B2CF9AE}" pid="4" name="LastSaved">
    <vt:filetime>2025-12-26T00:00:00Z</vt:filetime>
  </property>
</Properties>
</file>